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9" r:id="rId4"/>
    <p:sldId id="270" r:id="rId5"/>
    <p:sldId id="271" r:id="rId6"/>
    <p:sldId id="260" r:id="rId7"/>
    <p:sldId id="275" r:id="rId8"/>
    <p:sldId id="277" r:id="rId9"/>
    <p:sldId id="278" r:id="rId10"/>
    <p:sldId id="307" r:id="rId11"/>
    <p:sldId id="308" r:id="rId12"/>
    <p:sldId id="262" r:id="rId13"/>
    <p:sldId id="301" r:id="rId14"/>
    <p:sldId id="302" r:id="rId15"/>
    <p:sldId id="303" r:id="rId16"/>
    <p:sldId id="309" r:id="rId17"/>
    <p:sldId id="310" r:id="rId18"/>
    <p:sldId id="261" r:id="rId19"/>
    <p:sldId id="279" r:id="rId20"/>
    <p:sldId id="263" r:id="rId21"/>
    <p:sldId id="290" r:id="rId22"/>
    <p:sldId id="311" r:id="rId23"/>
    <p:sldId id="264" r:id="rId24"/>
    <p:sldId id="282" r:id="rId25"/>
    <p:sldId id="306"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5206" autoAdjust="0"/>
  </p:normalViewPr>
  <p:slideViewPr>
    <p:cSldViewPr snapToGrid="0" snapToObjects="1">
      <p:cViewPr varScale="1">
        <p:scale>
          <a:sx n="125" d="100"/>
          <a:sy n="125" d="100"/>
        </p:scale>
        <p:origin x="1616"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DB159-A266-FA4C-8E29-1D56715887AA}" type="datetimeFigureOut">
              <a:rPr lang="de-DE" smtClean="0"/>
              <a:t>07.11.22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53F45-977E-3F48-AAB9-3996C1BB2D01}" type="slidenum">
              <a:rPr lang="de-DE" smtClean="0"/>
              <a:t>‹Nr.›</a:t>
            </a:fld>
            <a:endParaRPr lang="de-DE"/>
          </a:p>
        </p:txBody>
      </p:sp>
    </p:spTree>
    <p:extLst>
      <p:ext uri="{BB962C8B-B14F-4D97-AF65-F5344CB8AC3E}">
        <p14:creationId xmlns:p14="http://schemas.microsoft.com/office/powerpoint/2010/main" val="207077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userDrawn="1"/>
        </p:nvSpPr>
        <p:spPr>
          <a:xfrm>
            <a:off x="223185" y="228600"/>
            <a:ext cx="260909" cy="553998"/>
          </a:xfrm>
          <a:prstGeom prst="rect">
            <a:avLst/>
          </a:prstGeom>
          <a:noFill/>
        </p:spPr>
        <p:txBody>
          <a:bodyPr wrap="square" lIns="0" tIns="0" rIns="0" bIns="0" rtlCol="0">
            <a:spAutoFit/>
          </a:bodyPr>
          <a:lstStyle/>
          <a:p>
            <a:r>
              <a:rPr lang="de-DE" sz="3600" b="1" dirty="0">
                <a:solidFill>
                  <a:schemeClr val="accent1">
                    <a:lumMod val="60000"/>
                    <a:lumOff val="40000"/>
                  </a:schemeClr>
                </a:solidFill>
              </a:rPr>
              <a:t>+</a:t>
            </a:r>
            <a:endParaRPr sz="3600" b="1" dirty="0">
              <a:solidFill>
                <a:schemeClr val="accent1">
                  <a:lumMod val="60000"/>
                  <a:lumOff val="40000"/>
                </a:scheme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11/7/22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‹Nr.›</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‹Nr.›</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11/7/22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28888" y="4647759"/>
            <a:ext cx="7710311" cy="555667"/>
          </a:xfrm>
        </p:spPr>
        <p:txBody>
          <a:bodyPr>
            <a:normAutofit/>
          </a:bodyPr>
          <a:lstStyle/>
          <a:p>
            <a:r>
              <a:rPr lang="de-DE" dirty="0"/>
              <a:t>Helene-Lange-Gymnasium</a:t>
            </a:r>
          </a:p>
        </p:txBody>
      </p:sp>
      <p:sp>
        <p:nvSpPr>
          <p:cNvPr id="3" name="Untertitel 2"/>
          <p:cNvSpPr>
            <a:spLocks noGrp="1"/>
          </p:cNvSpPr>
          <p:nvPr>
            <p:ph type="subTitle" idx="1"/>
          </p:nvPr>
        </p:nvSpPr>
        <p:spPr>
          <a:xfrm>
            <a:off x="1128888" y="5214403"/>
            <a:ext cx="7021689" cy="555667"/>
          </a:xfrm>
        </p:spPr>
        <p:txBody>
          <a:bodyPr>
            <a:normAutofit/>
          </a:bodyPr>
          <a:lstStyle/>
          <a:p>
            <a:r>
              <a:rPr lang="de-DE" sz="3000" dirty="0"/>
              <a:t>Informationsabend zur Oberstufe</a:t>
            </a:r>
          </a:p>
        </p:txBody>
      </p:sp>
      <p:pic>
        <p:nvPicPr>
          <p:cNvPr id="4"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427814" y="4647759"/>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feld 6">
            <a:extLst>
              <a:ext uri="{FF2B5EF4-FFF2-40B4-BE49-F238E27FC236}">
                <a16:creationId xmlns:a16="http://schemas.microsoft.com/office/drawing/2014/main" id="{DE95D97A-5E21-DA4D-993E-8F1E0D181820}"/>
              </a:ext>
            </a:extLst>
          </p:cNvPr>
          <p:cNvSpPr txBox="1"/>
          <p:nvPr/>
        </p:nvSpPr>
        <p:spPr>
          <a:xfrm>
            <a:off x="1128888" y="5916977"/>
            <a:ext cx="7710310" cy="369332"/>
          </a:xfrm>
          <a:prstGeom prst="rect">
            <a:avLst/>
          </a:prstGeom>
          <a:noFill/>
        </p:spPr>
        <p:txBody>
          <a:bodyPr wrap="square">
            <a:spAutoFit/>
          </a:bodyPr>
          <a:lstStyle/>
          <a:p>
            <a:pPr algn="r"/>
            <a:r>
              <a:rPr lang="de-DE" dirty="0">
                <a:solidFill>
                  <a:schemeClr val="bg1">
                    <a:lumMod val="65000"/>
                  </a:schemeClr>
                </a:solidFill>
              </a:rPr>
              <a:t>14. Dezember 2022</a:t>
            </a:r>
          </a:p>
        </p:txBody>
      </p:sp>
    </p:spTree>
    <p:extLst>
      <p:ext uri="{BB962C8B-B14F-4D97-AF65-F5344CB8AC3E}">
        <p14:creationId xmlns:p14="http://schemas.microsoft.com/office/powerpoint/2010/main" val="124270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Fächer</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Inhaltsplatzhalter 2">
            <a:extLst>
              <a:ext uri="{FF2B5EF4-FFF2-40B4-BE49-F238E27FC236}">
                <a16:creationId xmlns:a16="http://schemas.microsoft.com/office/drawing/2014/main" id="{D631EB73-0CFD-8343-8370-CF77C6437872}"/>
              </a:ext>
            </a:extLst>
          </p:cNvPr>
          <p:cNvSpPr txBox="1">
            <a:spLocks/>
          </p:cNvSpPr>
          <p:nvPr/>
        </p:nvSpPr>
        <p:spPr>
          <a:xfrm>
            <a:off x="511526" y="1151467"/>
            <a:ext cx="7368118" cy="4487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Kernfächer </a:t>
            </a:r>
            <a:r>
              <a:rPr lang="de-DE" dirty="0">
                <a:solidFill>
                  <a:srgbClr val="D8D3D9"/>
                </a:solidFill>
                <a:cs typeface="Times New Roman" charset="0"/>
              </a:rPr>
              <a:t>– </a:t>
            </a:r>
            <a:r>
              <a:rPr lang="de-DE" dirty="0">
                <a:solidFill>
                  <a:schemeClr val="bg1">
                    <a:lumMod val="85000"/>
                  </a:schemeClr>
                </a:solidFill>
                <a:cs typeface="Times New Roman" charset="0"/>
              </a:rPr>
              <a:t>Niveaustufen </a:t>
            </a:r>
            <a:r>
              <a:rPr lang="de-DE" dirty="0">
                <a:solidFill>
                  <a:srgbClr val="D8D3D9"/>
                </a:solidFill>
                <a:cs typeface="Times New Roman" charset="0"/>
              </a:rPr>
              <a:t>–</a:t>
            </a:r>
            <a:r>
              <a:rPr lang="de-DE" dirty="0">
                <a:solidFill>
                  <a:schemeClr val="tx1"/>
                </a:solidFill>
                <a:cs typeface="Times New Roman" charset="0"/>
              </a:rPr>
              <a:t> </a:t>
            </a:r>
            <a:r>
              <a:rPr lang="de-DE" dirty="0">
                <a:solidFill>
                  <a:schemeClr val="bg1">
                    <a:lumMod val="85000"/>
                  </a:schemeClr>
                </a:solidFill>
                <a:cs typeface="Times New Roman" charset="0"/>
              </a:rPr>
              <a:t>Profilbereiche</a:t>
            </a:r>
            <a:r>
              <a:rPr lang="de-DE" dirty="0">
                <a:solidFill>
                  <a:schemeClr val="tx1"/>
                </a:solidFill>
                <a:cs typeface="Times New Roman" charset="0"/>
              </a:rPr>
              <a:t> </a:t>
            </a:r>
            <a:r>
              <a:rPr lang="de-DE" dirty="0">
                <a:solidFill>
                  <a:srgbClr val="D8D3D9"/>
                </a:solidFill>
                <a:cs typeface="Times New Roman" charset="0"/>
              </a:rPr>
              <a:t>– </a:t>
            </a:r>
            <a:r>
              <a:rPr lang="de-DE" dirty="0">
                <a:solidFill>
                  <a:schemeClr val="tx1"/>
                </a:solidFill>
                <a:cs typeface="Times New Roman" charset="0"/>
              </a:rPr>
              <a:t>Prüfungsfächer </a:t>
            </a:r>
            <a:r>
              <a:rPr lang="de-DE" dirty="0">
                <a:solidFill>
                  <a:srgbClr val="D8D3D9"/>
                </a:solidFill>
                <a:cs typeface="Times New Roman" charset="0"/>
              </a:rPr>
              <a:t>- Aufgabenfelder </a:t>
            </a:r>
            <a:endParaRPr lang="de-DE" dirty="0">
              <a:solidFill>
                <a:schemeClr val="tx1"/>
              </a:solidFill>
              <a:cs typeface="Times New Roman" charset="0"/>
            </a:endParaRPr>
          </a:p>
        </p:txBody>
      </p:sp>
      <p:sp>
        <p:nvSpPr>
          <p:cNvPr id="4" name="Inhaltsplatzhalter 3">
            <a:extLst>
              <a:ext uri="{FF2B5EF4-FFF2-40B4-BE49-F238E27FC236}">
                <a16:creationId xmlns:a16="http://schemas.microsoft.com/office/drawing/2014/main" id="{261D1EA3-E739-4044-ABF2-B87C70561DA9}"/>
              </a:ext>
            </a:extLst>
          </p:cNvPr>
          <p:cNvSpPr>
            <a:spLocks noGrp="1"/>
          </p:cNvSpPr>
          <p:nvPr>
            <p:ph sz="half" idx="2"/>
          </p:nvPr>
        </p:nvSpPr>
        <p:spPr>
          <a:xfrm>
            <a:off x="567614" y="1985963"/>
            <a:ext cx="4929059" cy="4140200"/>
          </a:xfrm>
        </p:spPr>
        <p:txBody>
          <a:bodyPr/>
          <a:lstStyle/>
          <a:p>
            <a:r>
              <a:rPr lang="de-DE" altLang="de-DE" dirty="0">
                <a:cs typeface="Arial" panose="020B0604020202020204" pitchFamily="34" charset="0"/>
              </a:rPr>
              <a:t>Prüfungsfächer</a:t>
            </a:r>
          </a:p>
          <a:p>
            <a:pPr lvl="2"/>
            <a:r>
              <a:rPr lang="de-DE" altLang="de-DE" dirty="0"/>
              <a:t>Kernfach auf erhöhtem Niveau</a:t>
            </a:r>
          </a:p>
          <a:p>
            <a:pPr lvl="2"/>
            <a:r>
              <a:rPr lang="de-DE" altLang="de-DE" dirty="0"/>
              <a:t>weiteres Kernfach </a:t>
            </a:r>
          </a:p>
          <a:p>
            <a:pPr lvl="2"/>
            <a:r>
              <a:rPr lang="de-DE" altLang="de-DE" dirty="0"/>
              <a:t>profilgebendes Fach</a:t>
            </a:r>
          </a:p>
          <a:p>
            <a:pPr lvl="2"/>
            <a:r>
              <a:rPr lang="de-DE" altLang="de-DE" dirty="0"/>
              <a:t>weiteres Fach</a:t>
            </a:r>
            <a:endParaRPr lang="de-DE" altLang="de-DE" dirty="0">
              <a:cs typeface="Arial" panose="020B0604020202020204" pitchFamily="34" charset="0"/>
            </a:endParaRPr>
          </a:p>
          <a:p>
            <a:endParaRPr lang="de-DE" dirty="0"/>
          </a:p>
        </p:txBody>
      </p:sp>
    </p:spTree>
    <p:extLst>
      <p:ext uri="{BB962C8B-B14F-4D97-AF65-F5344CB8AC3E}">
        <p14:creationId xmlns:p14="http://schemas.microsoft.com/office/powerpoint/2010/main" val="354471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Fächer</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Inhaltsplatzhalter 2">
            <a:extLst>
              <a:ext uri="{FF2B5EF4-FFF2-40B4-BE49-F238E27FC236}">
                <a16:creationId xmlns:a16="http://schemas.microsoft.com/office/drawing/2014/main" id="{D631EB73-0CFD-8343-8370-CF77C6437872}"/>
              </a:ext>
            </a:extLst>
          </p:cNvPr>
          <p:cNvSpPr txBox="1">
            <a:spLocks/>
          </p:cNvSpPr>
          <p:nvPr/>
        </p:nvSpPr>
        <p:spPr>
          <a:xfrm>
            <a:off x="511526" y="1151467"/>
            <a:ext cx="7368118" cy="4487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Kernfächer </a:t>
            </a:r>
            <a:r>
              <a:rPr lang="de-DE" dirty="0">
                <a:solidFill>
                  <a:srgbClr val="D8D3D9"/>
                </a:solidFill>
                <a:cs typeface="Times New Roman" charset="0"/>
              </a:rPr>
              <a:t>– </a:t>
            </a:r>
            <a:r>
              <a:rPr lang="de-DE" dirty="0">
                <a:solidFill>
                  <a:schemeClr val="bg1">
                    <a:lumMod val="85000"/>
                  </a:schemeClr>
                </a:solidFill>
                <a:cs typeface="Times New Roman" charset="0"/>
              </a:rPr>
              <a:t>Niveaustufen </a:t>
            </a:r>
            <a:r>
              <a:rPr lang="de-DE" dirty="0">
                <a:solidFill>
                  <a:srgbClr val="D8D3D9"/>
                </a:solidFill>
                <a:cs typeface="Times New Roman" charset="0"/>
              </a:rPr>
              <a:t>–</a:t>
            </a:r>
            <a:r>
              <a:rPr lang="de-DE" dirty="0">
                <a:solidFill>
                  <a:schemeClr val="tx1"/>
                </a:solidFill>
                <a:cs typeface="Times New Roman" charset="0"/>
              </a:rPr>
              <a:t> </a:t>
            </a:r>
            <a:r>
              <a:rPr lang="de-DE" dirty="0">
                <a:solidFill>
                  <a:schemeClr val="bg1">
                    <a:lumMod val="85000"/>
                  </a:schemeClr>
                </a:solidFill>
                <a:cs typeface="Times New Roman" charset="0"/>
              </a:rPr>
              <a:t>Profilbereiche</a:t>
            </a:r>
            <a:r>
              <a:rPr lang="de-DE" dirty="0">
                <a:solidFill>
                  <a:schemeClr val="tx1"/>
                </a:solidFill>
                <a:cs typeface="Times New Roman" charset="0"/>
              </a:rPr>
              <a:t> </a:t>
            </a:r>
            <a:r>
              <a:rPr lang="de-DE" dirty="0">
                <a:solidFill>
                  <a:srgbClr val="D8D3D9"/>
                </a:solidFill>
                <a:cs typeface="Times New Roman" charset="0"/>
              </a:rPr>
              <a:t>– </a:t>
            </a:r>
            <a:r>
              <a:rPr lang="de-DE" dirty="0">
                <a:solidFill>
                  <a:schemeClr val="bg1">
                    <a:lumMod val="85000"/>
                  </a:schemeClr>
                </a:solidFill>
                <a:cs typeface="Times New Roman" charset="0"/>
              </a:rPr>
              <a:t>Prüfungsfächer</a:t>
            </a:r>
            <a:r>
              <a:rPr lang="de-DE" dirty="0">
                <a:solidFill>
                  <a:schemeClr val="tx1"/>
                </a:solidFill>
                <a:cs typeface="Times New Roman" charset="0"/>
              </a:rPr>
              <a:t> </a:t>
            </a:r>
            <a:r>
              <a:rPr lang="de-DE" dirty="0">
                <a:solidFill>
                  <a:srgbClr val="D8D3D9"/>
                </a:solidFill>
                <a:cs typeface="Times New Roman" charset="0"/>
              </a:rPr>
              <a:t>-</a:t>
            </a:r>
            <a:r>
              <a:rPr lang="de-DE" dirty="0">
                <a:solidFill>
                  <a:schemeClr val="tx1"/>
                </a:solidFill>
                <a:cs typeface="Times New Roman" charset="0"/>
              </a:rPr>
              <a:t> Aufgabenfelder </a:t>
            </a:r>
          </a:p>
        </p:txBody>
      </p:sp>
      <p:sp>
        <p:nvSpPr>
          <p:cNvPr id="4" name="Inhaltsplatzhalter 3">
            <a:extLst>
              <a:ext uri="{FF2B5EF4-FFF2-40B4-BE49-F238E27FC236}">
                <a16:creationId xmlns:a16="http://schemas.microsoft.com/office/drawing/2014/main" id="{D6062D2A-E10B-ED4F-94B4-586D750B8B6F}"/>
              </a:ext>
            </a:extLst>
          </p:cNvPr>
          <p:cNvSpPr>
            <a:spLocks noGrp="1"/>
          </p:cNvSpPr>
          <p:nvPr>
            <p:ph sz="half" idx="2"/>
          </p:nvPr>
        </p:nvSpPr>
        <p:spPr>
          <a:xfrm>
            <a:off x="834739" y="1981200"/>
            <a:ext cx="6531832" cy="4140200"/>
          </a:xfrm>
        </p:spPr>
        <p:txBody>
          <a:bodyPr/>
          <a:lstStyle/>
          <a:p>
            <a:r>
              <a:rPr lang="de-DE" altLang="de-DE" dirty="0"/>
              <a:t>Aufgabenfelder</a:t>
            </a:r>
          </a:p>
          <a:p>
            <a:pPr lvl="2"/>
            <a:r>
              <a:rPr lang="de-DE" altLang="de-DE" dirty="0"/>
              <a:t>sprachlich-literarisch-künstlerischer Bereich</a:t>
            </a:r>
          </a:p>
          <a:p>
            <a:pPr lvl="2"/>
            <a:r>
              <a:rPr lang="de-DE" altLang="de-DE" sz="1200" dirty="0"/>
              <a:t>Deutsch, Bildende Kunst, Musik, Theater, Englisch, Französisch, Latein, Spanisch</a:t>
            </a:r>
          </a:p>
          <a:p>
            <a:pPr lvl="2"/>
            <a:r>
              <a:rPr lang="de-DE" altLang="de-DE" dirty="0"/>
              <a:t>gesellschaftswissenschaftlicher Bereich</a:t>
            </a:r>
          </a:p>
          <a:p>
            <a:pPr lvl="2"/>
            <a:r>
              <a:rPr lang="de-DE" altLang="de-DE" sz="1200" dirty="0"/>
              <a:t>Politik/Gesellschaft/Wirtschaft, Geographie, Geschichte, Religion, Philosophie, Wirtschaft, Psychologie</a:t>
            </a:r>
          </a:p>
          <a:p>
            <a:pPr lvl="2"/>
            <a:r>
              <a:rPr lang="de-DE" altLang="de-DE" dirty="0"/>
              <a:t>mathematisch-naturwissenschaftlicher Bereich</a:t>
            </a:r>
          </a:p>
          <a:p>
            <a:pPr lvl="2"/>
            <a:r>
              <a:rPr lang="de-DE" altLang="de-DE" sz="1200" dirty="0"/>
              <a:t>Mathematik, Biologie, Chemie, Physik, Informatik</a:t>
            </a:r>
          </a:p>
          <a:p>
            <a:pPr lvl="2"/>
            <a:r>
              <a:rPr lang="de-DE" altLang="de-DE" dirty="0"/>
              <a:t>Sport</a:t>
            </a:r>
          </a:p>
          <a:p>
            <a:pPr lvl="2"/>
            <a:r>
              <a:rPr lang="de-DE" altLang="de-DE" dirty="0"/>
              <a:t>Seminar</a:t>
            </a:r>
            <a:endParaRPr lang="de-DE" altLang="de-DE" dirty="0">
              <a:cs typeface="Arial" panose="020B0604020202020204" pitchFamily="34" charset="0"/>
            </a:endParaRPr>
          </a:p>
          <a:p>
            <a:endParaRPr lang="de-DE" dirty="0"/>
          </a:p>
        </p:txBody>
      </p:sp>
    </p:spTree>
    <p:extLst>
      <p:ext uri="{BB962C8B-B14F-4D97-AF65-F5344CB8AC3E}">
        <p14:creationId xmlns:p14="http://schemas.microsoft.com/office/powerpoint/2010/main" val="274255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49800" y="4889500"/>
            <a:ext cx="184666" cy="369332"/>
          </a:xfrm>
          <a:prstGeom prst="rect">
            <a:avLst/>
          </a:prstGeom>
          <a:noFill/>
        </p:spPr>
        <p:txBody>
          <a:bodyPr wrap="none" rtlCol="0">
            <a:spAutoFit/>
          </a:bodyPr>
          <a:lstStyle/>
          <a:p>
            <a:endParaRPr lang="de-DE" dirty="0"/>
          </a:p>
        </p:txBody>
      </p:sp>
      <p:sp>
        <p:nvSpPr>
          <p:cNvPr id="9" name="Titel 1"/>
          <p:cNvSpPr txBox="1">
            <a:spLocks/>
          </p:cNvSpPr>
          <p:nvPr/>
        </p:nvSpPr>
        <p:spPr>
          <a:xfrm>
            <a:off x="2438400" y="3276600"/>
            <a:ext cx="5638800" cy="136207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b="0" kern="1200" cap="none" baseline="0">
                <a:solidFill>
                  <a:schemeClr val="bg1"/>
                </a:solidFill>
                <a:latin typeface="+mj-lt"/>
                <a:ea typeface="+mj-ea"/>
                <a:cs typeface="+mj-cs"/>
              </a:defRPr>
            </a:lvl1pPr>
          </a:lstStyle>
          <a:p>
            <a:r>
              <a:rPr lang="de-DE" dirty="0"/>
              <a:t>Profile im Eimsbütteler Modell</a:t>
            </a:r>
          </a:p>
        </p:txBody>
      </p:sp>
    </p:spTree>
    <p:extLst>
      <p:ext uri="{BB962C8B-B14F-4D97-AF65-F5344CB8AC3E}">
        <p14:creationId xmlns:p14="http://schemas.microsoft.com/office/powerpoint/2010/main" val="288702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Profile im Eimsbütteler Modell</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55BEFD40-2F2B-3549-B1D4-B29E149DB549}"/>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tx1"/>
                </a:solidFill>
                <a:cs typeface="Times New Roman" charset="0"/>
              </a:rPr>
              <a:t>Übersicht</a:t>
            </a:r>
            <a:r>
              <a:rPr lang="de-DE" dirty="0">
                <a:solidFill>
                  <a:srgbClr val="D8D3D9"/>
                </a:solidFill>
                <a:cs typeface="Times New Roman" charset="0"/>
              </a:rPr>
              <a:t> – Ausgewählte Profile</a:t>
            </a:r>
            <a:endParaRPr lang="de-DE" dirty="0">
              <a:solidFill>
                <a:schemeClr val="tx1"/>
              </a:solidFill>
              <a:cs typeface="Times New Roman" charset="0"/>
            </a:endParaRPr>
          </a:p>
        </p:txBody>
      </p:sp>
      <p:graphicFrame>
        <p:nvGraphicFramePr>
          <p:cNvPr id="8" name="Objekt 1">
            <a:extLst>
              <a:ext uri="{FF2B5EF4-FFF2-40B4-BE49-F238E27FC236}">
                <a16:creationId xmlns:a16="http://schemas.microsoft.com/office/drawing/2014/main" id="{D4DC6EEE-A98A-1844-8844-4B8B7C91FC5F}"/>
              </a:ext>
            </a:extLst>
          </p:cNvPr>
          <p:cNvGraphicFramePr>
            <a:graphicFrameLocks noChangeAspect="1"/>
          </p:cNvGraphicFramePr>
          <p:nvPr>
            <p:extLst>
              <p:ext uri="{D42A27DB-BD31-4B8C-83A1-F6EECF244321}">
                <p14:modId xmlns:p14="http://schemas.microsoft.com/office/powerpoint/2010/main" val="2197355384"/>
              </p:ext>
            </p:extLst>
          </p:nvPr>
        </p:nvGraphicFramePr>
        <p:xfrm>
          <a:off x="498475" y="1600199"/>
          <a:ext cx="7661912" cy="4595117"/>
        </p:xfrm>
        <a:graphic>
          <a:graphicData uri="http://schemas.openxmlformats.org/presentationml/2006/ole">
            <mc:AlternateContent xmlns:mc="http://schemas.openxmlformats.org/markup-compatibility/2006">
              <mc:Choice xmlns:v="urn:schemas-microsoft-com:vml" Requires="v">
                <p:oleObj name="Dokument" r:id="rId3" imgW="36880800" imgH="20828000" progId="Word.Document.12">
                  <p:embed/>
                </p:oleObj>
              </mc:Choice>
              <mc:Fallback>
                <p:oleObj name="Dokument" r:id="rId3" imgW="36880800" imgH="20828000" progId="Word.Document.12">
                  <p:embed/>
                  <p:pic>
                    <p:nvPicPr>
                      <p:cNvPr id="36866" name="Objekt 1">
                        <a:extLst>
                          <a:ext uri="{FF2B5EF4-FFF2-40B4-BE49-F238E27FC236}">
                            <a16:creationId xmlns:a16="http://schemas.microsoft.com/office/drawing/2014/main" id="{885FC51D-2121-CB44-8121-80D1691FF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1600199"/>
                        <a:ext cx="7661912" cy="45951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7765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Profile im Eimsbütteler Modell</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55BEFD40-2F2B-3549-B1D4-B29E149DB549}"/>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Übersicht</a:t>
            </a:r>
            <a:r>
              <a:rPr lang="de-DE" dirty="0">
                <a:solidFill>
                  <a:srgbClr val="D8D3D9"/>
                </a:solidFill>
                <a:cs typeface="Times New Roman" charset="0"/>
              </a:rPr>
              <a:t> – </a:t>
            </a:r>
            <a:r>
              <a:rPr lang="de-DE" dirty="0">
                <a:solidFill>
                  <a:schemeClr val="tx1"/>
                </a:solidFill>
                <a:cs typeface="Times New Roman" charset="0"/>
              </a:rPr>
              <a:t>Ausgewählte Profile</a:t>
            </a:r>
          </a:p>
        </p:txBody>
      </p:sp>
      <p:graphicFrame>
        <p:nvGraphicFramePr>
          <p:cNvPr id="7" name="Tabelle 3">
            <a:extLst>
              <a:ext uri="{FF2B5EF4-FFF2-40B4-BE49-F238E27FC236}">
                <a16:creationId xmlns:a16="http://schemas.microsoft.com/office/drawing/2014/main" id="{E2F54E10-11C8-C744-9C77-8B4B688F37A7}"/>
              </a:ext>
            </a:extLst>
          </p:cNvPr>
          <p:cNvGraphicFramePr>
            <a:graphicFrameLocks/>
          </p:cNvGraphicFramePr>
          <p:nvPr>
            <p:extLst>
              <p:ext uri="{D42A27DB-BD31-4B8C-83A1-F6EECF244321}">
                <p14:modId xmlns:p14="http://schemas.microsoft.com/office/powerpoint/2010/main" val="3064596739"/>
              </p:ext>
            </p:extLst>
          </p:nvPr>
        </p:nvGraphicFramePr>
        <p:xfrm>
          <a:off x="536836" y="2118508"/>
          <a:ext cx="5113952" cy="4412478"/>
        </p:xfrm>
        <a:graphic>
          <a:graphicData uri="http://schemas.openxmlformats.org/drawingml/2006/table">
            <a:tbl>
              <a:tblPr firstRow="1" bandRow="1">
                <a:tableStyleId>{5C22544A-7EE6-4342-B048-85BDC9FD1C3A}</a:tableStyleId>
              </a:tblPr>
              <a:tblGrid>
                <a:gridCol w="1815947">
                  <a:extLst>
                    <a:ext uri="{9D8B030D-6E8A-4147-A177-3AD203B41FA5}">
                      <a16:colId xmlns:a16="http://schemas.microsoft.com/office/drawing/2014/main" val="1239995895"/>
                    </a:ext>
                  </a:extLst>
                </a:gridCol>
                <a:gridCol w="1777428">
                  <a:extLst>
                    <a:ext uri="{9D8B030D-6E8A-4147-A177-3AD203B41FA5}">
                      <a16:colId xmlns:a16="http://schemas.microsoft.com/office/drawing/2014/main" val="4014676033"/>
                    </a:ext>
                  </a:extLst>
                </a:gridCol>
                <a:gridCol w="1520577">
                  <a:extLst>
                    <a:ext uri="{9D8B030D-6E8A-4147-A177-3AD203B41FA5}">
                      <a16:colId xmlns:a16="http://schemas.microsoft.com/office/drawing/2014/main" val="756134388"/>
                    </a:ext>
                  </a:extLst>
                </a:gridCol>
              </a:tblGrid>
              <a:tr h="1180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Profil gebendes Fach</a:t>
                      </a:r>
                    </a:p>
                    <a:p>
                      <a:pPr algn="ctr"/>
                      <a:endParaRPr lang="de-DE" dirty="0">
                        <a:highlight>
                          <a:srgbClr val="000000"/>
                        </a:highlight>
                      </a:endParaRPr>
                    </a:p>
                  </a:txBody>
                  <a:tcPr/>
                </a:tc>
                <a:tc>
                  <a:txBody>
                    <a:bodyPr/>
                    <a:lstStyle/>
                    <a:p>
                      <a:pPr algn="ctr"/>
                      <a:endParaRPr lang="de-DE" dirty="0"/>
                    </a:p>
                    <a:p>
                      <a:pPr algn="ctr"/>
                      <a:r>
                        <a:rPr lang="de-DE" dirty="0" err="1"/>
                        <a:t>History</a:t>
                      </a:r>
                      <a:endParaRPr lang="de-DE" dirty="0"/>
                    </a:p>
                  </a:txBody>
                  <a:tcPr/>
                </a:tc>
                <a:tc>
                  <a:txBody>
                    <a:bodyPr/>
                    <a:lstStyle/>
                    <a:p>
                      <a:pPr algn="ctr"/>
                      <a:endParaRPr lang="de-DE" dirty="0"/>
                    </a:p>
                    <a:p>
                      <a:pPr algn="ctr"/>
                      <a:r>
                        <a:rPr lang="de-DE" dirty="0"/>
                        <a:t>4 Std.</a:t>
                      </a:r>
                    </a:p>
                  </a:txBody>
                  <a:tcPr/>
                </a:tc>
                <a:extLst>
                  <a:ext uri="{0D108BD9-81ED-4DB2-BD59-A6C34878D82A}">
                    <a16:rowId xmlns:a16="http://schemas.microsoft.com/office/drawing/2014/main" val="2308011031"/>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err="1">
                          <a:ln>
                            <a:noFill/>
                          </a:ln>
                          <a:solidFill>
                            <a:schemeClr val="tx1"/>
                          </a:solidFill>
                          <a:effectLst/>
                          <a:latin typeface="Century Gothic" charset="0"/>
                          <a:ea typeface="ＭＳ Ｐゴシック" charset="0"/>
                        </a:rPr>
                        <a:t>Biology</a:t>
                      </a:r>
                      <a:endParaRPr kumimoji="0" lang="de-DE" sz="1800" b="0" i="0" u="none" strike="noStrike" cap="none" normalizeH="0" baseline="0" dirty="0">
                        <a:ln>
                          <a:noFill/>
                        </a:ln>
                        <a:solidFill>
                          <a:schemeClr val="tx1"/>
                        </a:solidFill>
                        <a:effectLst/>
                        <a:latin typeface="Century Gothic" charset="0"/>
                        <a:ea typeface="ＭＳ Ｐゴシック" charset="0"/>
                      </a:endParaRP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4 Std.</a:t>
                      </a:r>
                    </a:p>
                    <a:p>
                      <a:pPr algn="ctr"/>
                      <a:endParaRPr lang="de-DE" dirty="0"/>
                    </a:p>
                  </a:txBody>
                  <a:tcPr/>
                </a:tc>
                <a:extLst>
                  <a:ext uri="{0D108BD9-81ED-4DB2-BD59-A6C34878D82A}">
                    <a16:rowId xmlns:a16="http://schemas.microsoft.com/office/drawing/2014/main" val="685360826"/>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TOK</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(Philosophie)</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3 Std.</a:t>
                      </a:r>
                    </a:p>
                  </a:txBody>
                  <a:tcPr/>
                </a:tc>
                <a:extLst>
                  <a:ext uri="{0D108BD9-81ED-4DB2-BD59-A6C34878D82A}">
                    <a16:rowId xmlns:a16="http://schemas.microsoft.com/office/drawing/2014/main" val="4057413103"/>
                  </a:ext>
                </a:extLst>
              </a:tr>
              <a:tr h="480558">
                <a:tc>
                  <a:txBody>
                    <a:bodyPr/>
                    <a:lstStyle/>
                    <a:p>
                      <a:pPr algn="ctr"/>
                      <a:r>
                        <a:rPr lang="de-DE" dirty="0"/>
                        <a:t>Seminar</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3505349920"/>
                  </a:ext>
                </a:extLst>
              </a:tr>
              <a:tr h="908018">
                <a:tc>
                  <a:txBody>
                    <a:bodyPr/>
                    <a:lstStyle/>
                    <a:p>
                      <a:pPr algn="ctr"/>
                      <a:r>
                        <a:rPr lang="de-DE" dirty="0"/>
                        <a:t>weitere </a:t>
                      </a:r>
                      <a:r>
                        <a:rPr lang="de-DE" dirty="0" err="1"/>
                        <a:t>Belegver-pflichtung</a:t>
                      </a:r>
                      <a:endParaRPr lang="de-DE" dirty="0"/>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Film</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(Kunst)</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4 Std.</a:t>
                      </a:r>
                    </a:p>
                  </a:txBody>
                  <a:tcPr/>
                </a:tc>
                <a:extLst>
                  <a:ext uri="{0D108BD9-81ED-4DB2-BD59-A6C34878D82A}">
                    <a16:rowId xmlns:a16="http://schemas.microsoft.com/office/drawing/2014/main" val="481349535"/>
                  </a:ext>
                </a:extLst>
              </a:tr>
            </a:tbl>
          </a:graphicData>
        </a:graphic>
      </p:graphicFrame>
      <p:sp>
        <p:nvSpPr>
          <p:cNvPr id="3" name="Textfeld 2">
            <a:extLst>
              <a:ext uri="{FF2B5EF4-FFF2-40B4-BE49-F238E27FC236}">
                <a16:creationId xmlns:a16="http://schemas.microsoft.com/office/drawing/2014/main" id="{451732E2-5469-D647-8AC0-0C1C6E04CF1E}"/>
              </a:ext>
            </a:extLst>
          </p:cNvPr>
          <p:cNvSpPr txBox="1"/>
          <p:nvPr/>
        </p:nvSpPr>
        <p:spPr>
          <a:xfrm>
            <a:off x="475190" y="1571287"/>
            <a:ext cx="5681769" cy="369332"/>
          </a:xfrm>
          <a:prstGeom prst="rect">
            <a:avLst/>
          </a:prstGeom>
          <a:noFill/>
        </p:spPr>
        <p:txBody>
          <a:bodyPr wrap="square" rtlCol="0">
            <a:spAutoFit/>
          </a:bodyPr>
          <a:lstStyle/>
          <a:p>
            <a:r>
              <a:rPr lang="de-DE" dirty="0">
                <a:solidFill>
                  <a:schemeClr val="tx1">
                    <a:lumMod val="50000"/>
                    <a:lumOff val="50000"/>
                  </a:schemeClr>
                </a:solidFill>
                <a:cs typeface="Times New Roman" charset="0"/>
              </a:rPr>
              <a:t>Das International Baccalaureate </a:t>
            </a:r>
            <a:r>
              <a:rPr lang="de-DE" dirty="0">
                <a:solidFill>
                  <a:srgbClr val="D8D3D9"/>
                </a:solidFill>
                <a:cs typeface="Times New Roman" charset="0"/>
              </a:rPr>
              <a:t>– Herr </a:t>
            </a:r>
            <a:r>
              <a:rPr lang="de-DE" dirty="0" err="1">
                <a:solidFill>
                  <a:srgbClr val="D8D3D9"/>
                </a:solidFill>
                <a:cs typeface="Times New Roman" charset="0"/>
              </a:rPr>
              <a:t>Größchen</a:t>
            </a:r>
            <a:endParaRPr lang="de-DE" dirty="0">
              <a:cs typeface="Times New Roman" charset="0"/>
            </a:endParaRPr>
          </a:p>
        </p:txBody>
      </p:sp>
      <p:sp>
        <p:nvSpPr>
          <p:cNvPr id="9" name="Textfeld 8">
            <a:extLst>
              <a:ext uri="{FF2B5EF4-FFF2-40B4-BE49-F238E27FC236}">
                <a16:creationId xmlns:a16="http://schemas.microsoft.com/office/drawing/2014/main" id="{A319D87C-4A08-7447-BD4D-CC6899166698}"/>
              </a:ext>
            </a:extLst>
          </p:cNvPr>
          <p:cNvSpPr txBox="1"/>
          <p:nvPr/>
        </p:nvSpPr>
        <p:spPr>
          <a:xfrm>
            <a:off x="6000108" y="3121210"/>
            <a:ext cx="2773864" cy="2031325"/>
          </a:xfrm>
          <a:prstGeom prst="rect">
            <a:avLst/>
          </a:prstGeom>
          <a:noFill/>
        </p:spPr>
        <p:txBody>
          <a:bodyPr wrap="square" rtlCol="0">
            <a:spAutoFit/>
          </a:bodyPr>
          <a:lstStyle/>
          <a:p>
            <a:r>
              <a:rPr lang="de-DE" dirty="0">
                <a:solidFill>
                  <a:schemeClr val="bg1">
                    <a:lumMod val="50000"/>
                  </a:schemeClr>
                </a:solidFill>
              </a:rPr>
              <a:t>Zum IB gehören noch:</a:t>
            </a:r>
          </a:p>
          <a:p>
            <a:pPr marL="285750" indent="-285750">
              <a:buFont typeface="Arial" panose="020B0604020202020204" pitchFamily="34" charset="0"/>
              <a:buChar char="•"/>
            </a:pPr>
            <a:r>
              <a:rPr lang="de-DE" dirty="0">
                <a:solidFill>
                  <a:schemeClr val="bg1">
                    <a:lumMod val="50000"/>
                  </a:schemeClr>
                </a:solidFill>
              </a:rPr>
              <a:t>Pflichtfächer</a:t>
            </a:r>
          </a:p>
          <a:p>
            <a:r>
              <a:rPr lang="de-DE" dirty="0">
                <a:solidFill>
                  <a:schemeClr val="bg1">
                    <a:lumMod val="50000"/>
                  </a:schemeClr>
                </a:solidFill>
              </a:rPr>
              <a:t>     </a:t>
            </a:r>
            <a:r>
              <a:rPr lang="de-DE" dirty="0" err="1">
                <a:solidFill>
                  <a:schemeClr val="bg1">
                    <a:lumMod val="50000"/>
                  </a:schemeClr>
                </a:solidFill>
              </a:rPr>
              <a:t>Deutsch</a:t>
            </a:r>
            <a:r>
              <a:rPr lang="de-DE" sz="1100" dirty="0" err="1">
                <a:solidFill>
                  <a:schemeClr val="bg1">
                    <a:lumMod val="50000"/>
                  </a:schemeClr>
                </a:solidFill>
              </a:rPr>
              <a:t>eN</a:t>
            </a:r>
            <a:r>
              <a:rPr lang="de-DE" dirty="0">
                <a:solidFill>
                  <a:schemeClr val="bg1">
                    <a:lumMod val="50000"/>
                  </a:schemeClr>
                </a:solidFill>
              </a:rPr>
              <a:t>, </a:t>
            </a:r>
            <a:r>
              <a:rPr lang="de-DE" dirty="0" err="1">
                <a:solidFill>
                  <a:schemeClr val="bg1">
                    <a:lumMod val="50000"/>
                  </a:schemeClr>
                </a:solidFill>
              </a:rPr>
              <a:t>Englisch</a:t>
            </a:r>
            <a:r>
              <a:rPr lang="de-DE" sz="1100" dirty="0" err="1">
                <a:solidFill>
                  <a:schemeClr val="bg1">
                    <a:lumMod val="50000"/>
                  </a:schemeClr>
                </a:solidFill>
              </a:rPr>
              <a:t>eN</a:t>
            </a:r>
            <a:r>
              <a:rPr lang="de-DE" dirty="0">
                <a:solidFill>
                  <a:schemeClr val="bg1">
                    <a:lumMod val="50000"/>
                  </a:schemeClr>
                </a:solidFill>
              </a:rPr>
              <a:t>,     </a:t>
            </a:r>
          </a:p>
          <a:p>
            <a:r>
              <a:rPr lang="de-DE" dirty="0">
                <a:solidFill>
                  <a:schemeClr val="bg1">
                    <a:lumMod val="50000"/>
                  </a:schemeClr>
                </a:solidFill>
              </a:rPr>
              <a:t>     </a:t>
            </a:r>
            <a:r>
              <a:rPr lang="de-DE" dirty="0" err="1">
                <a:solidFill>
                  <a:schemeClr val="bg1">
                    <a:lumMod val="50000"/>
                  </a:schemeClr>
                </a:solidFill>
              </a:rPr>
              <a:t>Mathe</a:t>
            </a:r>
            <a:r>
              <a:rPr lang="de-DE" sz="1100" dirty="0" err="1">
                <a:solidFill>
                  <a:schemeClr val="bg1">
                    <a:lumMod val="50000"/>
                  </a:schemeClr>
                </a:solidFill>
              </a:rPr>
              <a:t>gN</a:t>
            </a:r>
            <a:endParaRPr lang="de-DE" sz="1100" dirty="0">
              <a:solidFill>
                <a:schemeClr val="bg1">
                  <a:lumMod val="50000"/>
                </a:schemeClr>
              </a:solidFill>
            </a:endParaRPr>
          </a:p>
          <a:p>
            <a:pPr marL="285750" indent="-285750">
              <a:buFont typeface="Arial" panose="020B0604020202020204" pitchFamily="34" charset="0"/>
              <a:buChar char="•"/>
            </a:pPr>
            <a:r>
              <a:rPr lang="de-DE" dirty="0">
                <a:solidFill>
                  <a:schemeClr val="bg1">
                    <a:lumMod val="50000"/>
                  </a:schemeClr>
                </a:solidFill>
              </a:rPr>
              <a:t>CAS</a:t>
            </a:r>
          </a:p>
          <a:p>
            <a:pPr marL="285750" indent="-285750">
              <a:buFont typeface="Arial" panose="020B0604020202020204" pitchFamily="34" charset="0"/>
              <a:buChar char="•"/>
            </a:pPr>
            <a:r>
              <a:rPr lang="de-DE" dirty="0" err="1">
                <a:solidFill>
                  <a:schemeClr val="bg1">
                    <a:lumMod val="50000"/>
                  </a:schemeClr>
                </a:solidFill>
              </a:rPr>
              <a:t>extended</a:t>
            </a:r>
            <a:r>
              <a:rPr lang="de-DE" dirty="0">
                <a:solidFill>
                  <a:schemeClr val="bg1">
                    <a:lumMod val="50000"/>
                  </a:schemeClr>
                </a:solidFill>
              </a:rPr>
              <a:t> Essay</a:t>
            </a:r>
          </a:p>
          <a:p>
            <a:pPr marL="285750" indent="-285750">
              <a:buFont typeface="Arial" panose="020B0604020202020204" pitchFamily="34" charset="0"/>
              <a:buChar char="•"/>
            </a:pPr>
            <a:r>
              <a:rPr lang="de-DE" dirty="0">
                <a:solidFill>
                  <a:schemeClr val="bg1">
                    <a:lumMod val="50000"/>
                  </a:schemeClr>
                </a:solidFill>
              </a:rPr>
              <a:t>zusätzliche Prüfungen</a:t>
            </a:r>
          </a:p>
        </p:txBody>
      </p:sp>
      <p:sp>
        <p:nvSpPr>
          <p:cNvPr id="10" name="Textfeld 9">
            <a:extLst>
              <a:ext uri="{FF2B5EF4-FFF2-40B4-BE49-F238E27FC236}">
                <a16:creationId xmlns:a16="http://schemas.microsoft.com/office/drawing/2014/main" id="{09539E5C-9783-7A48-A578-DFC3B5AACB0B}"/>
              </a:ext>
            </a:extLst>
          </p:cNvPr>
          <p:cNvSpPr txBox="1"/>
          <p:nvPr/>
        </p:nvSpPr>
        <p:spPr>
          <a:xfrm>
            <a:off x="6030933" y="6092574"/>
            <a:ext cx="2275238" cy="369332"/>
          </a:xfrm>
          <a:prstGeom prst="rect">
            <a:avLst/>
          </a:prstGeom>
          <a:noFill/>
        </p:spPr>
        <p:txBody>
          <a:bodyPr wrap="none" rtlCol="0">
            <a:spAutoFit/>
          </a:bodyPr>
          <a:lstStyle/>
          <a:p>
            <a:r>
              <a:rPr lang="de-DE" dirty="0">
                <a:solidFill>
                  <a:schemeClr val="bg1">
                    <a:lumMod val="50000"/>
                  </a:schemeClr>
                </a:solidFill>
              </a:rPr>
              <a:t>frei wählbare Std.: 2</a:t>
            </a:r>
          </a:p>
        </p:txBody>
      </p:sp>
    </p:spTree>
    <p:extLst>
      <p:ext uri="{BB962C8B-B14F-4D97-AF65-F5344CB8AC3E}">
        <p14:creationId xmlns:p14="http://schemas.microsoft.com/office/powerpoint/2010/main" val="334137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Profile im Eimsbütteler Modell</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55BEFD40-2F2B-3549-B1D4-B29E149DB549}"/>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Übersicht</a:t>
            </a:r>
            <a:r>
              <a:rPr lang="de-DE" dirty="0">
                <a:solidFill>
                  <a:srgbClr val="D8D3D9"/>
                </a:solidFill>
                <a:cs typeface="Times New Roman" charset="0"/>
              </a:rPr>
              <a:t> – </a:t>
            </a:r>
            <a:r>
              <a:rPr lang="de-DE" dirty="0">
                <a:solidFill>
                  <a:schemeClr val="tx1"/>
                </a:solidFill>
                <a:cs typeface="Times New Roman" charset="0"/>
              </a:rPr>
              <a:t>Ausgewählte Profile</a:t>
            </a:r>
          </a:p>
        </p:txBody>
      </p:sp>
      <p:sp>
        <p:nvSpPr>
          <p:cNvPr id="8" name="Textfeld 7">
            <a:extLst>
              <a:ext uri="{FF2B5EF4-FFF2-40B4-BE49-F238E27FC236}">
                <a16:creationId xmlns:a16="http://schemas.microsoft.com/office/drawing/2014/main" id="{5AFBFE62-6714-6F48-B4AD-D8A8905BF955}"/>
              </a:ext>
            </a:extLst>
          </p:cNvPr>
          <p:cNvSpPr txBox="1"/>
          <p:nvPr/>
        </p:nvSpPr>
        <p:spPr>
          <a:xfrm>
            <a:off x="536836" y="1674688"/>
            <a:ext cx="5237242" cy="369332"/>
          </a:xfrm>
          <a:prstGeom prst="rect">
            <a:avLst/>
          </a:prstGeom>
          <a:noFill/>
        </p:spPr>
        <p:txBody>
          <a:bodyPr wrap="square" rtlCol="0">
            <a:spAutoFit/>
          </a:bodyPr>
          <a:lstStyle/>
          <a:p>
            <a:r>
              <a:rPr lang="de-DE" dirty="0">
                <a:solidFill>
                  <a:schemeClr val="tx1">
                    <a:lumMod val="50000"/>
                    <a:lumOff val="50000"/>
                  </a:schemeClr>
                </a:solidFill>
                <a:cs typeface="Times New Roman" charset="0"/>
              </a:rPr>
              <a:t>Das Projekt der Moderne</a:t>
            </a:r>
          </a:p>
        </p:txBody>
      </p:sp>
      <p:graphicFrame>
        <p:nvGraphicFramePr>
          <p:cNvPr id="10" name="Tabelle 3">
            <a:extLst>
              <a:ext uri="{FF2B5EF4-FFF2-40B4-BE49-F238E27FC236}">
                <a16:creationId xmlns:a16="http://schemas.microsoft.com/office/drawing/2014/main" id="{6DCF6605-FE07-0540-9EB7-B9F4D3F172CA}"/>
              </a:ext>
            </a:extLst>
          </p:cNvPr>
          <p:cNvGraphicFramePr>
            <a:graphicFrameLocks/>
          </p:cNvGraphicFramePr>
          <p:nvPr>
            <p:extLst>
              <p:ext uri="{D42A27DB-BD31-4B8C-83A1-F6EECF244321}">
                <p14:modId xmlns:p14="http://schemas.microsoft.com/office/powerpoint/2010/main" val="2669813367"/>
              </p:ext>
            </p:extLst>
          </p:nvPr>
        </p:nvGraphicFramePr>
        <p:xfrm>
          <a:off x="536836" y="2118508"/>
          <a:ext cx="5113952" cy="4412478"/>
        </p:xfrm>
        <a:graphic>
          <a:graphicData uri="http://schemas.openxmlformats.org/drawingml/2006/table">
            <a:tbl>
              <a:tblPr firstRow="1" bandRow="1">
                <a:tableStyleId>{5C22544A-7EE6-4342-B048-85BDC9FD1C3A}</a:tableStyleId>
              </a:tblPr>
              <a:tblGrid>
                <a:gridCol w="1815947">
                  <a:extLst>
                    <a:ext uri="{9D8B030D-6E8A-4147-A177-3AD203B41FA5}">
                      <a16:colId xmlns:a16="http://schemas.microsoft.com/office/drawing/2014/main" val="1239995895"/>
                    </a:ext>
                  </a:extLst>
                </a:gridCol>
                <a:gridCol w="1808251">
                  <a:extLst>
                    <a:ext uri="{9D8B030D-6E8A-4147-A177-3AD203B41FA5}">
                      <a16:colId xmlns:a16="http://schemas.microsoft.com/office/drawing/2014/main" val="4014676033"/>
                    </a:ext>
                  </a:extLst>
                </a:gridCol>
                <a:gridCol w="1489754">
                  <a:extLst>
                    <a:ext uri="{9D8B030D-6E8A-4147-A177-3AD203B41FA5}">
                      <a16:colId xmlns:a16="http://schemas.microsoft.com/office/drawing/2014/main" val="756134388"/>
                    </a:ext>
                  </a:extLst>
                </a:gridCol>
              </a:tblGrid>
              <a:tr h="1180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Profil gebendes Fach</a:t>
                      </a:r>
                    </a:p>
                    <a:p>
                      <a:pPr algn="ctr"/>
                      <a:endParaRPr lang="de-DE" dirty="0">
                        <a:highlight>
                          <a:srgbClr val="000000"/>
                        </a:highlight>
                      </a:endParaRPr>
                    </a:p>
                  </a:txBody>
                  <a:tcPr/>
                </a:tc>
                <a:tc>
                  <a:txBody>
                    <a:bodyPr/>
                    <a:lstStyle/>
                    <a:p>
                      <a:pPr algn="ctr"/>
                      <a:endParaRPr lang="de-DE" dirty="0"/>
                    </a:p>
                    <a:p>
                      <a:pPr algn="ctr"/>
                      <a:r>
                        <a:rPr lang="de-DE" dirty="0"/>
                        <a:t>Geschichte</a:t>
                      </a:r>
                    </a:p>
                  </a:txBody>
                  <a:tcPr/>
                </a:tc>
                <a:tc>
                  <a:txBody>
                    <a:bodyPr/>
                    <a:lstStyle/>
                    <a:p>
                      <a:pPr algn="ctr"/>
                      <a:endParaRPr lang="de-DE" dirty="0"/>
                    </a:p>
                    <a:p>
                      <a:pPr algn="ctr"/>
                      <a:r>
                        <a:rPr lang="de-DE" dirty="0"/>
                        <a:t>4 Std.</a:t>
                      </a:r>
                    </a:p>
                  </a:txBody>
                  <a:tcPr/>
                </a:tc>
                <a:extLst>
                  <a:ext uri="{0D108BD9-81ED-4DB2-BD59-A6C34878D82A}">
                    <a16:rowId xmlns:a16="http://schemas.microsoft.com/office/drawing/2014/main" val="2308011031"/>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Biologie</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4 Std.</a:t>
                      </a:r>
                    </a:p>
                    <a:p>
                      <a:pPr algn="ctr"/>
                      <a:endParaRPr lang="de-DE" dirty="0"/>
                    </a:p>
                  </a:txBody>
                  <a:tcPr/>
                </a:tc>
                <a:extLst>
                  <a:ext uri="{0D108BD9-81ED-4DB2-BD59-A6C34878D82A}">
                    <a16:rowId xmlns:a16="http://schemas.microsoft.com/office/drawing/2014/main" val="685360826"/>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Bildende Kunst</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4057413103"/>
                  </a:ext>
                </a:extLst>
              </a:tr>
              <a:tr h="480558">
                <a:tc>
                  <a:txBody>
                    <a:bodyPr/>
                    <a:lstStyle/>
                    <a:p>
                      <a:pPr algn="ctr"/>
                      <a:r>
                        <a:rPr lang="de-DE" dirty="0"/>
                        <a:t>Seminar</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3505349920"/>
                  </a:ext>
                </a:extLst>
              </a:tr>
              <a:tr h="908018">
                <a:tc>
                  <a:txBody>
                    <a:bodyPr/>
                    <a:lstStyle/>
                    <a:p>
                      <a:pPr algn="ctr"/>
                      <a:r>
                        <a:rPr lang="de-DE" dirty="0"/>
                        <a:t>weitere </a:t>
                      </a:r>
                      <a:r>
                        <a:rPr lang="de-DE" dirty="0" err="1"/>
                        <a:t>Belegver-pflichtung</a:t>
                      </a:r>
                      <a:endParaRPr lang="de-DE" dirty="0"/>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Religion/</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Philosophie</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481349535"/>
                  </a:ext>
                </a:extLst>
              </a:tr>
            </a:tbl>
          </a:graphicData>
        </a:graphic>
      </p:graphicFrame>
      <p:sp>
        <p:nvSpPr>
          <p:cNvPr id="11" name="Textfeld 10">
            <a:extLst>
              <a:ext uri="{FF2B5EF4-FFF2-40B4-BE49-F238E27FC236}">
                <a16:creationId xmlns:a16="http://schemas.microsoft.com/office/drawing/2014/main" id="{48FB1D3C-FF31-7D47-BB75-A24974826B33}"/>
              </a:ext>
            </a:extLst>
          </p:cNvPr>
          <p:cNvSpPr txBox="1"/>
          <p:nvPr/>
        </p:nvSpPr>
        <p:spPr>
          <a:xfrm>
            <a:off x="6111180" y="6130832"/>
            <a:ext cx="2275238" cy="369332"/>
          </a:xfrm>
          <a:prstGeom prst="rect">
            <a:avLst/>
          </a:prstGeom>
          <a:noFill/>
        </p:spPr>
        <p:txBody>
          <a:bodyPr wrap="none" rtlCol="0">
            <a:spAutoFit/>
          </a:bodyPr>
          <a:lstStyle/>
          <a:p>
            <a:r>
              <a:rPr lang="de-DE" dirty="0">
                <a:solidFill>
                  <a:schemeClr val="bg1">
                    <a:lumMod val="50000"/>
                  </a:schemeClr>
                </a:solidFill>
              </a:rPr>
              <a:t>frei wählbare Std.: 6</a:t>
            </a:r>
          </a:p>
        </p:txBody>
      </p:sp>
    </p:spTree>
    <p:extLst>
      <p:ext uri="{BB962C8B-B14F-4D97-AF65-F5344CB8AC3E}">
        <p14:creationId xmlns:p14="http://schemas.microsoft.com/office/powerpoint/2010/main" val="189109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Profile im Eimsbütteler Modell</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55BEFD40-2F2B-3549-B1D4-B29E149DB549}"/>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Übersicht</a:t>
            </a:r>
            <a:r>
              <a:rPr lang="de-DE" dirty="0">
                <a:solidFill>
                  <a:srgbClr val="D8D3D9"/>
                </a:solidFill>
                <a:cs typeface="Times New Roman" charset="0"/>
              </a:rPr>
              <a:t> – </a:t>
            </a:r>
            <a:r>
              <a:rPr lang="de-DE" dirty="0">
                <a:solidFill>
                  <a:schemeClr val="tx1"/>
                </a:solidFill>
                <a:cs typeface="Times New Roman" charset="0"/>
              </a:rPr>
              <a:t>Ausgewählte Profile</a:t>
            </a:r>
          </a:p>
        </p:txBody>
      </p:sp>
      <p:sp>
        <p:nvSpPr>
          <p:cNvPr id="8" name="Textfeld 7">
            <a:extLst>
              <a:ext uri="{FF2B5EF4-FFF2-40B4-BE49-F238E27FC236}">
                <a16:creationId xmlns:a16="http://schemas.microsoft.com/office/drawing/2014/main" id="{5AFBFE62-6714-6F48-B4AD-D8A8905BF955}"/>
              </a:ext>
            </a:extLst>
          </p:cNvPr>
          <p:cNvSpPr txBox="1"/>
          <p:nvPr/>
        </p:nvSpPr>
        <p:spPr>
          <a:xfrm>
            <a:off x="511526" y="1750997"/>
            <a:ext cx="5237242" cy="369332"/>
          </a:xfrm>
          <a:prstGeom prst="rect">
            <a:avLst/>
          </a:prstGeom>
          <a:noFill/>
        </p:spPr>
        <p:txBody>
          <a:bodyPr wrap="square" rtlCol="0">
            <a:spAutoFit/>
          </a:bodyPr>
          <a:lstStyle/>
          <a:p>
            <a:r>
              <a:rPr lang="de-DE" dirty="0">
                <a:solidFill>
                  <a:schemeClr val="tx1">
                    <a:lumMod val="50000"/>
                    <a:lumOff val="50000"/>
                  </a:schemeClr>
                </a:solidFill>
                <a:cs typeface="Times New Roman" charset="0"/>
              </a:rPr>
              <a:t>Das Ästhetische Profil</a:t>
            </a:r>
          </a:p>
        </p:txBody>
      </p:sp>
      <p:graphicFrame>
        <p:nvGraphicFramePr>
          <p:cNvPr id="9" name="Tabelle 3">
            <a:extLst>
              <a:ext uri="{FF2B5EF4-FFF2-40B4-BE49-F238E27FC236}">
                <a16:creationId xmlns:a16="http://schemas.microsoft.com/office/drawing/2014/main" id="{737B20F0-5101-3C4F-9BC0-43DF2C147615}"/>
              </a:ext>
            </a:extLst>
          </p:cNvPr>
          <p:cNvGraphicFramePr>
            <a:graphicFrameLocks/>
          </p:cNvGraphicFramePr>
          <p:nvPr>
            <p:extLst>
              <p:ext uri="{D42A27DB-BD31-4B8C-83A1-F6EECF244321}">
                <p14:modId xmlns:p14="http://schemas.microsoft.com/office/powerpoint/2010/main" val="1106012883"/>
              </p:ext>
            </p:extLst>
          </p:nvPr>
        </p:nvGraphicFramePr>
        <p:xfrm>
          <a:off x="536836" y="2118508"/>
          <a:ext cx="5113952" cy="4412478"/>
        </p:xfrm>
        <a:graphic>
          <a:graphicData uri="http://schemas.openxmlformats.org/drawingml/2006/table">
            <a:tbl>
              <a:tblPr firstRow="1" bandRow="1">
                <a:tableStyleId>{5C22544A-7EE6-4342-B048-85BDC9FD1C3A}</a:tableStyleId>
              </a:tblPr>
              <a:tblGrid>
                <a:gridCol w="1815947">
                  <a:extLst>
                    <a:ext uri="{9D8B030D-6E8A-4147-A177-3AD203B41FA5}">
                      <a16:colId xmlns:a16="http://schemas.microsoft.com/office/drawing/2014/main" val="1239995895"/>
                    </a:ext>
                  </a:extLst>
                </a:gridCol>
                <a:gridCol w="1767154">
                  <a:extLst>
                    <a:ext uri="{9D8B030D-6E8A-4147-A177-3AD203B41FA5}">
                      <a16:colId xmlns:a16="http://schemas.microsoft.com/office/drawing/2014/main" val="4014676033"/>
                    </a:ext>
                  </a:extLst>
                </a:gridCol>
                <a:gridCol w="1530851">
                  <a:extLst>
                    <a:ext uri="{9D8B030D-6E8A-4147-A177-3AD203B41FA5}">
                      <a16:colId xmlns:a16="http://schemas.microsoft.com/office/drawing/2014/main" val="756134388"/>
                    </a:ext>
                  </a:extLst>
                </a:gridCol>
              </a:tblGrid>
              <a:tr h="1180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Profil gebendes Fach</a:t>
                      </a:r>
                    </a:p>
                    <a:p>
                      <a:pPr algn="ctr"/>
                      <a:endParaRPr lang="de-DE" dirty="0">
                        <a:highlight>
                          <a:srgbClr val="000000"/>
                        </a:highlight>
                      </a:endParaRPr>
                    </a:p>
                  </a:txBody>
                  <a:tcPr/>
                </a:tc>
                <a:tc>
                  <a:txBody>
                    <a:bodyPr/>
                    <a:lstStyle/>
                    <a:p>
                      <a:pPr algn="ctr"/>
                      <a:endParaRPr lang="de-DE" dirty="0"/>
                    </a:p>
                    <a:p>
                      <a:pPr algn="ctr"/>
                      <a:r>
                        <a:rPr lang="de-DE" dirty="0"/>
                        <a:t>Bildende Kunst</a:t>
                      </a:r>
                    </a:p>
                  </a:txBody>
                  <a:tcPr/>
                </a:tc>
                <a:tc>
                  <a:txBody>
                    <a:bodyPr/>
                    <a:lstStyle/>
                    <a:p>
                      <a:pPr algn="ctr"/>
                      <a:endParaRPr lang="de-DE" dirty="0"/>
                    </a:p>
                    <a:p>
                      <a:pPr algn="ctr"/>
                      <a:r>
                        <a:rPr lang="de-DE" dirty="0"/>
                        <a:t>4 Std.</a:t>
                      </a:r>
                    </a:p>
                  </a:txBody>
                  <a:tcPr/>
                </a:tc>
                <a:extLst>
                  <a:ext uri="{0D108BD9-81ED-4DB2-BD59-A6C34878D82A}">
                    <a16:rowId xmlns:a16="http://schemas.microsoft.com/office/drawing/2014/main" val="2308011031"/>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PGW</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4 Std.</a:t>
                      </a:r>
                    </a:p>
                    <a:p>
                      <a:pPr algn="ctr"/>
                      <a:endParaRPr lang="de-DE" dirty="0"/>
                    </a:p>
                  </a:txBody>
                  <a:tcPr/>
                </a:tc>
                <a:extLst>
                  <a:ext uri="{0D108BD9-81ED-4DB2-BD59-A6C34878D82A}">
                    <a16:rowId xmlns:a16="http://schemas.microsoft.com/office/drawing/2014/main" val="685360826"/>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Religion</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4057413103"/>
                  </a:ext>
                </a:extLst>
              </a:tr>
              <a:tr h="480558">
                <a:tc>
                  <a:txBody>
                    <a:bodyPr/>
                    <a:lstStyle/>
                    <a:p>
                      <a:pPr algn="ctr"/>
                      <a:r>
                        <a:rPr lang="de-DE" dirty="0"/>
                        <a:t>Seminar</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3505349920"/>
                  </a:ext>
                </a:extLst>
              </a:tr>
              <a:tr h="908018">
                <a:tc>
                  <a:txBody>
                    <a:bodyPr/>
                    <a:lstStyle/>
                    <a:p>
                      <a:pPr algn="ctr"/>
                      <a:r>
                        <a:rPr lang="de-DE" dirty="0"/>
                        <a:t>weitere </a:t>
                      </a:r>
                      <a:r>
                        <a:rPr lang="de-DE" dirty="0" err="1"/>
                        <a:t>Belegver-pflichtung</a:t>
                      </a:r>
                      <a:endParaRPr lang="de-DE" dirty="0"/>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Biologie/</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Chemie/</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Physik</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4 Std.</a:t>
                      </a:r>
                    </a:p>
                  </a:txBody>
                  <a:tcPr/>
                </a:tc>
                <a:extLst>
                  <a:ext uri="{0D108BD9-81ED-4DB2-BD59-A6C34878D82A}">
                    <a16:rowId xmlns:a16="http://schemas.microsoft.com/office/drawing/2014/main" val="481349535"/>
                  </a:ext>
                </a:extLst>
              </a:tr>
            </a:tbl>
          </a:graphicData>
        </a:graphic>
      </p:graphicFrame>
      <p:sp>
        <p:nvSpPr>
          <p:cNvPr id="10" name="Textfeld 9">
            <a:extLst>
              <a:ext uri="{FF2B5EF4-FFF2-40B4-BE49-F238E27FC236}">
                <a16:creationId xmlns:a16="http://schemas.microsoft.com/office/drawing/2014/main" id="{435DB4DC-E5AD-7148-A823-8D813ADDB9D9}"/>
              </a:ext>
            </a:extLst>
          </p:cNvPr>
          <p:cNvSpPr txBox="1"/>
          <p:nvPr/>
        </p:nvSpPr>
        <p:spPr>
          <a:xfrm>
            <a:off x="6030933" y="6092574"/>
            <a:ext cx="2275238" cy="369332"/>
          </a:xfrm>
          <a:prstGeom prst="rect">
            <a:avLst/>
          </a:prstGeom>
          <a:noFill/>
        </p:spPr>
        <p:txBody>
          <a:bodyPr wrap="none" rtlCol="0">
            <a:spAutoFit/>
          </a:bodyPr>
          <a:lstStyle/>
          <a:p>
            <a:r>
              <a:rPr lang="de-DE" dirty="0">
                <a:solidFill>
                  <a:schemeClr val="bg1">
                    <a:lumMod val="50000"/>
                  </a:schemeClr>
                </a:solidFill>
              </a:rPr>
              <a:t>frei wählbare Std.: 4</a:t>
            </a:r>
          </a:p>
        </p:txBody>
      </p:sp>
      <p:sp>
        <p:nvSpPr>
          <p:cNvPr id="11" name="Textfeld 10">
            <a:extLst>
              <a:ext uri="{FF2B5EF4-FFF2-40B4-BE49-F238E27FC236}">
                <a16:creationId xmlns:a16="http://schemas.microsoft.com/office/drawing/2014/main" id="{35459CED-4C3B-5844-A4D7-3B8BDE5EF2C8}"/>
              </a:ext>
            </a:extLst>
          </p:cNvPr>
          <p:cNvSpPr txBox="1"/>
          <p:nvPr/>
        </p:nvSpPr>
        <p:spPr>
          <a:xfrm>
            <a:off x="5998401" y="5094276"/>
            <a:ext cx="2872838" cy="646331"/>
          </a:xfrm>
          <a:prstGeom prst="rect">
            <a:avLst/>
          </a:prstGeom>
          <a:noFill/>
        </p:spPr>
        <p:txBody>
          <a:bodyPr wrap="none" rtlCol="0">
            <a:spAutoFit/>
          </a:bodyPr>
          <a:lstStyle/>
          <a:p>
            <a:r>
              <a:rPr lang="de-DE" dirty="0"/>
              <a:t>Mathe ist verpflichtendes</a:t>
            </a:r>
          </a:p>
          <a:p>
            <a:r>
              <a:rPr lang="de-DE" dirty="0"/>
              <a:t>Abiturprüfungsfach!</a:t>
            </a:r>
          </a:p>
        </p:txBody>
      </p:sp>
    </p:spTree>
    <p:extLst>
      <p:ext uri="{BB962C8B-B14F-4D97-AF65-F5344CB8AC3E}">
        <p14:creationId xmlns:p14="http://schemas.microsoft.com/office/powerpoint/2010/main" val="267691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Profile im Eimsbütteler Modell</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55BEFD40-2F2B-3549-B1D4-B29E149DB549}"/>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Übersicht</a:t>
            </a:r>
            <a:r>
              <a:rPr lang="de-DE" dirty="0">
                <a:solidFill>
                  <a:srgbClr val="D8D3D9"/>
                </a:solidFill>
                <a:cs typeface="Times New Roman" charset="0"/>
              </a:rPr>
              <a:t> – </a:t>
            </a:r>
            <a:r>
              <a:rPr lang="de-DE" dirty="0">
                <a:solidFill>
                  <a:schemeClr val="tx1"/>
                </a:solidFill>
                <a:cs typeface="Times New Roman" charset="0"/>
              </a:rPr>
              <a:t>Ausgewählte Profile</a:t>
            </a:r>
          </a:p>
        </p:txBody>
      </p:sp>
      <p:sp>
        <p:nvSpPr>
          <p:cNvPr id="8" name="Textfeld 7">
            <a:extLst>
              <a:ext uri="{FF2B5EF4-FFF2-40B4-BE49-F238E27FC236}">
                <a16:creationId xmlns:a16="http://schemas.microsoft.com/office/drawing/2014/main" id="{5AFBFE62-6714-6F48-B4AD-D8A8905BF955}"/>
              </a:ext>
            </a:extLst>
          </p:cNvPr>
          <p:cNvSpPr txBox="1"/>
          <p:nvPr/>
        </p:nvSpPr>
        <p:spPr>
          <a:xfrm>
            <a:off x="536836" y="1674688"/>
            <a:ext cx="5237242" cy="369332"/>
          </a:xfrm>
          <a:prstGeom prst="rect">
            <a:avLst/>
          </a:prstGeom>
          <a:noFill/>
        </p:spPr>
        <p:txBody>
          <a:bodyPr wrap="square" rtlCol="0">
            <a:spAutoFit/>
          </a:bodyPr>
          <a:lstStyle/>
          <a:p>
            <a:r>
              <a:rPr lang="de-DE" dirty="0">
                <a:solidFill>
                  <a:schemeClr val="tx1">
                    <a:lumMod val="50000"/>
                    <a:lumOff val="50000"/>
                  </a:schemeClr>
                </a:solidFill>
                <a:cs typeface="Times New Roman" charset="0"/>
              </a:rPr>
              <a:t>Natur und Gesundheit</a:t>
            </a:r>
          </a:p>
        </p:txBody>
      </p:sp>
      <p:graphicFrame>
        <p:nvGraphicFramePr>
          <p:cNvPr id="9" name="Tabelle 3">
            <a:extLst>
              <a:ext uri="{FF2B5EF4-FFF2-40B4-BE49-F238E27FC236}">
                <a16:creationId xmlns:a16="http://schemas.microsoft.com/office/drawing/2014/main" id="{C399AB73-BA16-844D-8176-33F9B36EDF70}"/>
              </a:ext>
            </a:extLst>
          </p:cNvPr>
          <p:cNvGraphicFramePr>
            <a:graphicFrameLocks/>
          </p:cNvGraphicFramePr>
          <p:nvPr>
            <p:extLst>
              <p:ext uri="{D42A27DB-BD31-4B8C-83A1-F6EECF244321}">
                <p14:modId xmlns:p14="http://schemas.microsoft.com/office/powerpoint/2010/main" val="1960974396"/>
              </p:ext>
            </p:extLst>
          </p:nvPr>
        </p:nvGraphicFramePr>
        <p:xfrm>
          <a:off x="536836" y="2118508"/>
          <a:ext cx="5113952" cy="4412478"/>
        </p:xfrm>
        <a:graphic>
          <a:graphicData uri="http://schemas.openxmlformats.org/drawingml/2006/table">
            <a:tbl>
              <a:tblPr firstRow="1" bandRow="1">
                <a:tableStyleId>{5C22544A-7EE6-4342-B048-85BDC9FD1C3A}</a:tableStyleId>
              </a:tblPr>
              <a:tblGrid>
                <a:gridCol w="1815947">
                  <a:extLst>
                    <a:ext uri="{9D8B030D-6E8A-4147-A177-3AD203B41FA5}">
                      <a16:colId xmlns:a16="http://schemas.microsoft.com/office/drawing/2014/main" val="1239995895"/>
                    </a:ext>
                  </a:extLst>
                </a:gridCol>
                <a:gridCol w="1849347">
                  <a:extLst>
                    <a:ext uri="{9D8B030D-6E8A-4147-A177-3AD203B41FA5}">
                      <a16:colId xmlns:a16="http://schemas.microsoft.com/office/drawing/2014/main" val="4014676033"/>
                    </a:ext>
                  </a:extLst>
                </a:gridCol>
                <a:gridCol w="1448658">
                  <a:extLst>
                    <a:ext uri="{9D8B030D-6E8A-4147-A177-3AD203B41FA5}">
                      <a16:colId xmlns:a16="http://schemas.microsoft.com/office/drawing/2014/main" val="756134388"/>
                    </a:ext>
                  </a:extLst>
                </a:gridCol>
              </a:tblGrid>
              <a:tr h="1180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Profil gebendes Fach</a:t>
                      </a:r>
                    </a:p>
                    <a:p>
                      <a:pPr algn="ctr"/>
                      <a:endParaRPr lang="de-DE" dirty="0">
                        <a:highlight>
                          <a:srgbClr val="000000"/>
                        </a:highlight>
                      </a:endParaRPr>
                    </a:p>
                  </a:txBody>
                  <a:tcPr/>
                </a:tc>
                <a:tc>
                  <a:txBody>
                    <a:bodyPr/>
                    <a:lstStyle/>
                    <a:p>
                      <a:pPr algn="ctr"/>
                      <a:endParaRPr lang="de-DE" dirty="0"/>
                    </a:p>
                    <a:p>
                      <a:pPr algn="ctr"/>
                      <a:r>
                        <a:rPr lang="de-DE" dirty="0"/>
                        <a:t>Biologie</a:t>
                      </a:r>
                    </a:p>
                  </a:txBody>
                  <a:tcPr/>
                </a:tc>
                <a:tc>
                  <a:txBody>
                    <a:bodyPr/>
                    <a:lstStyle/>
                    <a:p>
                      <a:pPr algn="ctr"/>
                      <a:endParaRPr lang="de-DE" dirty="0"/>
                    </a:p>
                    <a:p>
                      <a:pPr algn="ctr"/>
                      <a:r>
                        <a:rPr lang="de-DE" dirty="0"/>
                        <a:t>4 Std.</a:t>
                      </a:r>
                    </a:p>
                  </a:txBody>
                  <a:tcPr/>
                </a:tc>
                <a:extLst>
                  <a:ext uri="{0D108BD9-81ED-4DB2-BD59-A6C34878D82A}">
                    <a16:rowId xmlns:a16="http://schemas.microsoft.com/office/drawing/2014/main" val="2308011031"/>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PGW</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4 Std.</a:t>
                      </a:r>
                    </a:p>
                    <a:p>
                      <a:pPr algn="ctr"/>
                      <a:endParaRPr lang="de-DE" dirty="0"/>
                    </a:p>
                  </a:txBody>
                  <a:tcPr/>
                </a:tc>
                <a:extLst>
                  <a:ext uri="{0D108BD9-81ED-4DB2-BD59-A6C34878D82A}">
                    <a16:rowId xmlns:a16="http://schemas.microsoft.com/office/drawing/2014/main" val="685360826"/>
                  </a:ext>
                </a:extLst>
              </a:tr>
              <a:tr h="908018">
                <a:tc>
                  <a:txBody>
                    <a:bodyPr/>
                    <a:lstStyle/>
                    <a:p>
                      <a:pPr algn="ctr"/>
                      <a:r>
                        <a:rPr lang="de-DE" dirty="0"/>
                        <a:t>Profil begleitendes Fach</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Chemie</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 </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4057413103"/>
                  </a:ext>
                </a:extLst>
              </a:tr>
              <a:tr h="480558">
                <a:tc>
                  <a:txBody>
                    <a:bodyPr/>
                    <a:lstStyle/>
                    <a:p>
                      <a:pPr algn="ctr"/>
                      <a:r>
                        <a:rPr lang="de-DE" dirty="0"/>
                        <a:t>Seminar</a:t>
                      </a: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3505349920"/>
                  </a:ext>
                </a:extLst>
              </a:tr>
              <a:tr h="908018">
                <a:tc>
                  <a:txBody>
                    <a:bodyPr/>
                    <a:lstStyle/>
                    <a:p>
                      <a:pPr algn="ctr"/>
                      <a:r>
                        <a:rPr lang="de-DE" dirty="0"/>
                        <a:t>weitere </a:t>
                      </a:r>
                      <a:r>
                        <a:rPr lang="de-DE" dirty="0" err="1"/>
                        <a:t>Belegver-pflichtung</a:t>
                      </a:r>
                      <a:endParaRPr lang="de-DE" dirty="0"/>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Kunst/Musik/</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Theater;</a:t>
                      </a: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Religion/</a:t>
                      </a:r>
                      <a:r>
                        <a:rPr kumimoji="0" lang="de-DE" sz="1800" b="0" i="0" u="none" strike="noStrike" cap="none" normalizeH="0" baseline="0" dirty="0" err="1">
                          <a:ln>
                            <a:noFill/>
                          </a:ln>
                          <a:solidFill>
                            <a:schemeClr val="tx1"/>
                          </a:solidFill>
                          <a:effectLst/>
                          <a:latin typeface="Century Gothic" charset="0"/>
                          <a:ea typeface="ＭＳ Ｐゴシック" charset="0"/>
                        </a:rPr>
                        <a:t>Philo</a:t>
                      </a:r>
                      <a:endParaRPr kumimoji="0" lang="de-DE" sz="1800" b="0" i="0" u="none" strike="noStrike" cap="none" normalizeH="0" baseline="0" dirty="0">
                        <a:ln>
                          <a:noFill/>
                        </a:ln>
                        <a:solidFill>
                          <a:schemeClr val="tx1"/>
                        </a:solidFill>
                        <a:effectLst/>
                        <a:latin typeface="Century Gothic" charset="0"/>
                        <a:ea typeface="ＭＳ Ｐゴシック" charset="0"/>
                      </a:endParaRPr>
                    </a:p>
                  </a:txBody>
                  <a:tcPr/>
                </a:tc>
                <a:tc>
                  <a:txBody>
                    <a:bodyPr/>
                    <a:lstStyle/>
                    <a:p>
                      <a:pPr marL="0" marR="0" lvl="0" indent="0" algn="ctr" defTabSz="914400" rtl="0" eaLnBrk="1" fontAlgn="base" latinLnBrk="0" hangingPunct="1">
                        <a:lnSpc>
                          <a:spcPct val="80000"/>
                        </a:lnSpc>
                        <a:spcBef>
                          <a:spcPct val="20000"/>
                        </a:spcBef>
                        <a:spcAft>
                          <a:spcPct val="0"/>
                        </a:spcAft>
                        <a:buClrTx/>
                        <a:buSzTx/>
                        <a:buFont typeface="Wingdings" charset="0"/>
                        <a:buNone/>
                        <a:tabLst/>
                      </a:pPr>
                      <a:endParaRPr kumimoji="0" lang="de-DE" sz="1800" b="0" i="0" u="none" strike="noStrike" cap="none" normalizeH="0" baseline="0" dirty="0">
                        <a:ln>
                          <a:noFill/>
                        </a:ln>
                        <a:solidFill>
                          <a:schemeClr val="tx1"/>
                        </a:solidFill>
                        <a:effectLst/>
                        <a:latin typeface="Century Gothic" charset="0"/>
                        <a:ea typeface="ＭＳ Ｐゴシック" charset="0"/>
                      </a:endParaRPr>
                    </a:p>
                    <a:p>
                      <a:pPr marL="0" marR="0" lvl="0" indent="0" algn="ctr" defTabSz="914400" rtl="0" eaLnBrk="1" fontAlgn="base" latinLnBrk="0" hangingPunct="1">
                        <a:lnSpc>
                          <a:spcPct val="80000"/>
                        </a:lnSpc>
                        <a:spcBef>
                          <a:spcPct val="20000"/>
                        </a:spcBef>
                        <a:spcAft>
                          <a:spcPct val="0"/>
                        </a:spcAft>
                        <a:buClrTx/>
                        <a:buSzTx/>
                        <a:buFont typeface="Wingdings" charset="0"/>
                        <a:buNone/>
                        <a:tabLst/>
                      </a:pPr>
                      <a:r>
                        <a:rPr kumimoji="0" lang="de-DE" sz="1800" b="0" i="0" u="none" strike="noStrike" cap="none" normalizeH="0" baseline="0" dirty="0">
                          <a:ln>
                            <a:noFill/>
                          </a:ln>
                          <a:solidFill>
                            <a:schemeClr val="tx1"/>
                          </a:solidFill>
                          <a:effectLst/>
                          <a:latin typeface="Century Gothic" charset="0"/>
                          <a:ea typeface="ＭＳ Ｐゴシック" charset="0"/>
                        </a:rPr>
                        <a:t>2 Std.</a:t>
                      </a:r>
                    </a:p>
                  </a:txBody>
                  <a:tcPr/>
                </a:tc>
                <a:extLst>
                  <a:ext uri="{0D108BD9-81ED-4DB2-BD59-A6C34878D82A}">
                    <a16:rowId xmlns:a16="http://schemas.microsoft.com/office/drawing/2014/main" val="481349535"/>
                  </a:ext>
                </a:extLst>
              </a:tr>
            </a:tbl>
          </a:graphicData>
        </a:graphic>
      </p:graphicFrame>
      <p:sp>
        <p:nvSpPr>
          <p:cNvPr id="10" name="Textfeld 9">
            <a:extLst>
              <a:ext uri="{FF2B5EF4-FFF2-40B4-BE49-F238E27FC236}">
                <a16:creationId xmlns:a16="http://schemas.microsoft.com/office/drawing/2014/main" id="{EB56BC42-8E4F-1B41-9213-612E9208B2D8}"/>
              </a:ext>
            </a:extLst>
          </p:cNvPr>
          <p:cNvSpPr txBox="1"/>
          <p:nvPr/>
        </p:nvSpPr>
        <p:spPr>
          <a:xfrm>
            <a:off x="6007820" y="6062022"/>
            <a:ext cx="2599344" cy="369332"/>
          </a:xfrm>
          <a:prstGeom prst="rect">
            <a:avLst/>
          </a:prstGeom>
          <a:noFill/>
        </p:spPr>
        <p:txBody>
          <a:bodyPr wrap="square">
            <a:spAutoFit/>
          </a:bodyPr>
          <a:lstStyle/>
          <a:p>
            <a:r>
              <a:rPr lang="de-DE" dirty="0">
                <a:solidFill>
                  <a:schemeClr val="bg1">
                    <a:lumMod val="50000"/>
                  </a:schemeClr>
                </a:solidFill>
              </a:rPr>
              <a:t>frei wählbare Std.: 4</a:t>
            </a:r>
          </a:p>
        </p:txBody>
      </p:sp>
    </p:spTree>
    <p:extLst>
      <p:ext uri="{BB962C8B-B14F-4D97-AF65-F5344CB8AC3E}">
        <p14:creationId xmlns:p14="http://schemas.microsoft.com/office/powerpoint/2010/main" val="111742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Wahlbogen</a:t>
            </a:r>
          </a:p>
        </p:txBody>
      </p:sp>
    </p:spTree>
    <p:extLst>
      <p:ext uri="{BB962C8B-B14F-4D97-AF65-F5344CB8AC3E}">
        <p14:creationId xmlns:p14="http://schemas.microsoft.com/office/powerpoint/2010/main" val="264102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40358"/>
          </a:xfrm>
        </p:spPr>
        <p:txBody>
          <a:bodyPr/>
          <a:lstStyle/>
          <a:p>
            <a:r>
              <a:rPr lang="de-DE" dirty="0"/>
              <a:t>Wahlbogen</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Bild 5"/>
          <p:cNvPicPr>
            <a:picLocks noChangeAspect="1"/>
          </p:cNvPicPr>
          <p:nvPr/>
        </p:nvPicPr>
        <p:blipFill>
          <a:blip r:embed="rId3"/>
          <a:stretch>
            <a:fillRect/>
          </a:stretch>
        </p:blipFill>
        <p:spPr>
          <a:xfrm>
            <a:off x="571499" y="1763885"/>
            <a:ext cx="4905536" cy="3679152"/>
          </a:xfrm>
          <a:prstGeom prst="rect">
            <a:avLst/>
          </a:prstGeom>
        </p:spPr>
      </p:pic>
      <p:pic>
        <p:nvPicPr>
          <p:cNvPr id="7" name="Grafik 6"/>
          <p:cNvPicPr>
            <a:picLocks noChangeAspect="1"/>
          </p:cNvPicPr>
          <p:nvPr/>
        </p:nvPicPr>
        <p:blipFill>
          <a:blip r:embed="rId4"/>
          <a:stretch>
            <a:fillRect/>
          </a:stretch>
        </p:blipFill>
        <p:spPr>
          <a:xfrm>
            <a:off x="4711198" y="2987870"/>
            <a:ext cx="3168446" cy="3590905"/>
          </a:xfrm>
          <a:prstGeom prst="rect">
            <a:avLst/>
          </a:prstGeom>
        </p:spPr>
      </p:pic>
      <p:sp>
        <p:nvSpPr>
          <p:cNvPr id="8" name="Inhaltsplatzhalter 2">
            <a:extLst>
              <a:ext uri="{FF2B5EF4-FFF2-40B4-BE49-F238E27FC236}">
                <a16:creationId xmlns:a16="http://schemas.microsoft.com/office/drawing/2014/main" id="{FDCF4BD6-6E5A-974E-8924-280355ABCA65}"/>
              </a:ext>
            </a:extLst>
          </p:cNvPr>
          <p:cNvSpPr txBox="1">
            <a:spLocks/>
          </p:cNvSpPr>
          <p:nvPr/>
        </p:nvSpPr>
        <p:spPr>
          <a:xfrm>
            <a:off x="316320"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lvl="1">
              <a:lnSpc>
                <a:spcPct val="90000"/>
              </a:lnSpc>
              <a:buNone/>
            </a:pPr>
            <a:r>
              <a:rPr lang="de-DE" altLang="de-DE" dirty="0">
                <a:solidFill>
                  <a:srgbClr val="000000"/>
                </a:solidFill>
                <a:latin typeface="Arial" panose="020B0604020202020204" pitchFamily="34" charset="0"/>
                <a:cs typeface="Arial" panose="020B0604020202020204" pitchFamily="34" charset="0"/>
              </a:rPr>
              <a:t>s. Downloadbereich der Wahlbögen auf der Homepage</a:t>
            </a:r>
          </a:p>
        </p:txBody>
      </p:sp>
    </p:spTree>
    <p:extLst>
      <p:ext uri="{BB962C8B-B14F-4D97-AF65-F5344CB8AC3E}">
        <p14:creationId xmlns:p14="http://schemas.microsoft.com/office/powerpoint/2010/main" val="56275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Informationsabend	</a:t>
            </a:r>
          </a:p>
        </p:txBody>
      </p:sp>
      <p:sp>
        <p:nvSpPr>
          <p:cNvPr id="3" name="Inhaltsplatzhalter 2"/>
          <p:cNvSpPr>
            <a:spLocks noGrp="1"/>
          </p:cNvSpPr>
          <p:nvPr>
            <p:ph idx="1"/>
          </p:nvPr>
        </p:nvSpPr>
        <p:spPr/>
        <p:txBody>
          <a:bodyPr>
            <a:normAutofit/>
          </a:bodyPr>
          <a:lstStyle/>
          <a:p>
            <a:pPr marL="457200" indent="-457200">
              <a:buFont typeface="+mj-lt"/>
              <a:buAutoNum type="arabicPeriod"/>
            </a:pPr>
            <a:r>
              <a:rPr lang="de-DE" sz="2800" dirty="0"/>
              <a:t>Neu in der Studienstufe</a:t>
            </a:r>
          </a:p>
          <a:p>
            <a:pPr marL="457200" indent="-457200">
              <a:buFont typeface="+mj-lt"/>
              <a:buAutoNum type="arabicPeriod"/>
            </a:pPr>
            <a:r>
              <a:rPr lang="de-DE" sz="2800" dirty="0"/>
              <a:t>Fächer</a:t>
            </a:r>
          </a:p>
          <a:p>
            <a:pPr marL="457200" indent="-457200">
              <a:buFont typeface="+mj-lt"/>
              <a:buAutoNum type="arabicPeriod"/>
            </a:pPr>
            <a:r>
              <a:rPr lang="de-DE" sz="2800" dirty="0"/>
              <a:t>Profile im Eimsbütteler Modell</a:t>
            </a:r>
          </a:p>
          <a:p>
            <a:pPr marL="457200" indent="-457200">
              <a:buFont typeface="+mj-lt"/>
              <a:buAutoNum type="arabicPeriod"/>
            </a:pPr>
            <a:r>
              <a:rPr lang="de-DE" sz="2800" dirty="0"/>
              <a:t>Wahlbogen </a:t>
            </a:r>
          </a:p>
          <a:p>
            <a:pPr marL="457200" indent="-457200">
              <a:buFont typeface="+mj-lt"/>
              <a:buAutoNum type="arabicPeriod"/>
            </a:pPr>
            <a:r>
              <a:rPr lang="de-DE" sz="2800" dirty="0"/>
              <a:t>Präsentationsleistung und -prüfung</a:t>
            </a:r>
          </a:p>
          <a:p>
            <a:pPr marL="457200" indent="-457200">
              <a:buFont typeface="+mj-lt"/>
              <a:buAutoNum type="arabicPeriod"/>
            </a:pPr>
            <a:r>
              <a:rPr lang="de-DE" sz="2800" dirty="0"/>
              <a:t>Allgemeine Hochschulreife</a:t>
            </a:r>
          </a:p>
          <a:p>
            <a:pPr marL="457200" indent="-457200">
              <a:buFont typeface="+mj-lt"/>
              <a:buAutoNum type="arabicPeriod"/>
            </a:pPr>
            <a:endParaRPr lang="de-DE" dirty="0"/>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911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3124200"/>
            <a:ext cx="6523002" cy="1362075"/>
          </a:xfrm>
        </p:spPr>
        <p:txBody>
          <a:bodyPr>
            <a:normAutofit fontScale="90000"/>
          </a:bodyPr>
          <a:lstStyle/>
          <a:p>
            <a:r>
              <a:rPr lang="de-DE" dirty="0"/>
              <a:t>Präsentationsleistung und -prüfung</a:t>
            </a:r>
            <a:br>
              <a:rPr lang="de-DE" dirty="0"/>
            </a:br>
            <a:endParaRPr lang="de-DE" dirty="0"/>
          </a:p>
        </p:txBody>
      </p:sp>
    </p:spTree>
    <p:extLst>
      <p:ext uri="{BB962C8B-B14F-4D97-AF65-F5344CB8AC3E}">
        <p14:creationId xmlns:p14="http://schemas.microsoft.com/office/powerpoint/2010/main" val="118955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87481"/>
          </a:xfrm>
        </p:spPr>
        <p:txBody>
          <a:bodyPr/>
          <a:lstStyle/>
          <a:p>
            <a:r>
              <a:rPr lang="de-DE" dirty="0"/>
              <a:t>Präsentationsleistung und -prüfung</a:t>
            </a:r>
            <a:br>
              <a:rPr lang="de-DE" dirty="0"/>
            </a:br>
            <a:endParaRPr lang="de-DE" dirty="0"/>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173B501D-1A5D-C141-AC86-971300744994}"/>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tx1"/>
                </a:solidFill>
                <a:cs typeface="Times New Roman" charset="0"/>
              </a:rPr>
              <a:t>Präsentationsleistung </a:t>
            </a:r>
            <a:r>
              <a:rPr lang="de-DE" dirty="0">
                <a:solidFill>
                  <a:schemeClr val="bg1">
                    <a:lumMod val="85000"/>
                  </a:schemeClr>
                </a:solidFill>
                <a:cs typeface="Times New Roman" charset="0"/>
              </a:rPr>
              <a:t>- Präsentationsprüfung</a:t>
            </a:r>
            <a:r>
              <a:rPr lang="de-DE" dirty="0">
                <a:solidFill>
                  <a:srgbClr val="D8D3D9"/>
                </a:solidFill>
                <a:cs typeface="Times New Roman" charset="0"/>
              </a:rPr>
              <a:t> </a:t>
            </a:r>
            <a:endParaRPr lang="de-DE" dirty="0">
              <a:solidFill>
                <a:schemeClr val="tx1"/>
              </a:solidFill>
              <a:cs typeface="Times New Roman" charset="0"/>
            </a:endParaRPr>
          </a:p>
        </p:txBody>
      </p:sp>
      <p:sp>
        <p:nvSpPr>
          <p:cNvPr id="9" name="Inhaltsplatzhalter 3">
            <a:extLst>
              <a:ext uri="{FF2B5EF4-FFF2-40B4-BE49-F238E27FC236}">
                <a16:creationId xmlns:a16="http://schemas.microsoft.com/office/drawing/2014/main" id="{C8E2E228-22D2-0244-8F4A-8D1EFC146AE7}"/>
              </a:ext>
            </a:extLst>
          </p:cNvPr>
          <p:cNvSpPr txBox="1">
            <a:spLocks/>
          </p:cNvSpPr>
          <p:nvPr/>
        </p:nvSpPr>
        <p:spPr>
          <a:xfrm>
            <a:off x="619030" y="1985963"/>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a:buFont typeface="Wingdings" pitchFamily="2" charset="2"/>
              <a:buNone/>
              <a:defRPr/>
            </a:pPr>
            <a:endParaRPr lang="de-DE" dirty="0"/>
          </a:p>
        </p:txBody>
      </p:sp>
      <p:sp>
        <p:nvSpPr>
          <p:cNvPr id="12" name="Inhaltsplatzhalter 3">
            <a:extLst>
              <a:ext uri="{FF2B5EF4-FFF2-40B4-BE49-F238E27FC236}">
                <a16:creationId xmlns:a16="http://schemas.microsoft.com/office/drawing/2014/main" id="{F621FD7D-DF93-3945-A6EB-C2760A2EB98F}"/>
              </a:ext>
            </a:extLst>
          </p:cNvPr>
          <p:cNvSpPr txBox="1">
            <a:spLocks/>
          </p:cNvSpPr>
          <p:nvPr/>
        </p:nvSpPr>
        <p:spPr>
          <a:xfrm>
            <a:off x="279943" y="1981200"/>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Font typeface="Wingdings" pitchFamily="2" charset="2"/>
              <a:buNone/>
            </a:pPr>
            <a:endParaRPr lang="de-DE" dirty="0"/>
          </a:p>
        </p:txBody>
      </p:sp>
      <p:sp>
        <p:nvSpPr>
          <p:cNvPr id="16" name="Textfeld 15">
            <a:extLst>
              <a:ext uri="{FF2B5EF4-FFF2-40B4-BE49-F238E27FC236}">
                <a16:creationId xmlns:a16="http://schemas.microsoft.com/office/drawing/2014/main" id="{EEF0389C-9C05-A948-A79B-4FCBBFE8A410}"/>
              </a:ext>
            </a:extLst>
          </p:cNvPr>
          <p:cNvSpPr txBox="1"/>
          <p:nvPr/>
        </p:nvSpPr>
        <p:spPr>
          <a:xfrm>
            <a:off x="513710" y="1545020"/>
            <a:ext cx="7368118" cy="3231654"/>
          </a:xfrm>
          <a:prstGeom prst="rect">
            <a:avLst/>
          </a:prstGeom>
          <a:noFill/>
        </p:spPr>
        <p:txBody>
          <a:bodyPr wrap="square">
            <a:spAutoFit/>
          </a:bodyPr>
          <a:lstStyle/>
          <a:p>
            <a:pPr eaLnBrk="1" hangingPunct="1">
              <a:spcBef>
                <a:spcPct val="0"/>
              </a:spcBef>
              <a:buFontTx/>
              <a:buNone/>
            </a:pPr>
            <a:endParaRPr lang="de-DE" altLang="de-DE" sz="1800" dirty="0"/>
          </a:p>
          <a:p>
            <a:pPr eaLnBrk="1" hangingPunct="1">
              <a:spcBef>
                <a:spcPct val="0"/>
              </a:spcBef>
              <a:buFontTx/>
              <a:buNone/>
            </a:pPr>
            <a:endParaRPr lang="de-DE" altLang="de-DE" sz="1800" dirty="0"/>
          </a:p>
          <a:p>
            <a:pPr marL="285750" indent="-285750" eaLnBrk="1" hangingPunct="1">
              <a:spcBef>
                <a:spcPct val="0"/>
              </a:spcBef>
              <a:buFont typeface="Arial" panose="020B0604020202020204" pitchFamily="34" charset="0"/>
              <a:buChar char="•"/>
            </a:pPr>
            <a:r>
              <a:rPr lang="de-DE" altLang="de-DE" sz="1800" dirty="0">
                <a:solidFill>
                  <a:schemeClr val="tx1">
                    <a:lumMod val="50000"/>
                    <a:lumOff val="50000"/>
                  </a:schemeClr>
                </a:solidFill>
              </a:rPr>
              <a:t>individuelle Arbeitsschwerpunkte</a:t>
            </a:r>
          </a:p>
          <a:p>
            <a:pPr marL="285750" indent="-285750" eaLnBrk="1" hangingPunct="1">
              <a:spcBef>
                <a:spcPct val="0"/>
              </a:spcBef>
              <a:buFont typeface="Arial" panose="020B0604020202020204" pitchFamily="34" charset="0"/>
              <a:buChar char="•"/>
            </a:pPr>
            <a:r>
              <a:rPr lang="de-DE" altLang="de-DE" sz="1800" dirty="0">
                <a:solidFill>
                  <a:schemeClr val="tx1">
                    <a:lumMod val="50000"/>
                    <a:lumOff val="50000"/>
                  </a:schemeClr>
                </a:solidFill>
              </a:rPr>
              <a:t>bereiten die mündliche Abiturprüfung vor</a:t>
            </a:r>
          </a:p>
          <a:p>
            <a:pPr marL="285750" indent="-285750" eaLnBrk="1" hangingPunct="1">
              <a:spcBef>
                <a:spcPct val="0"/>
              </a:spcBef>
              <a:buFont typeface="Arial" panose="020B0604020202020204" pitchFamily="34" charset="0"/>
              <a:buChar char="•"/>
            </a:pPr>
            <a:r>
              <a:rPr lang="de-DE" altLang="de-DE" sz="1800" dirty="0">
                <a:solidFill>
                  <a:schemeClr val="tx1">
                    <a:lumMod val="50000"/>
                    <a:lumOff val="50000"/>
                  </a:schemeClr>
                </a:solidFill>
              </a:rPr>
              <a:t>thematisch mit den Inhalten des laufenden Unterrichts verbunden</a:t>
            </a:r>
          </a:p>
          <a:p>
            <a:pPr marL="285750" indent="-285750" eaLnBrk="1" hangingPunct="1">
              <a:spcBef>
                <a:spcPct val="0"/>
              </a:spcBef>
              <a:buFont typeface="Arial" panose="020B0604020202020204" pitchFamily="34" charset="0"/>
              <a:buChar char="•"/>
            </a:pPr>
            <a:r>
              <a:rPr lang="de-DE" altLang="de-DE" sz="1800" dirty="0">
                <a:solidFill>
                  <a:schemeClr val="tx1">
                    <a:lumMod val="50000"/>
                    <a:lumOff val="50000"/>
                  </a:schemeClr>
                </a:solidFill>
              </a:rPr>
              <a:t>Arbeitsergebnisse werden mediengestützt präsentiert</a:t>
            </a:r>
          </a:p>
          <a:p>
            <a:pPr marL="285750" indent="-285750" eaLnBrk="1" hangingPunct="1">
              <a:spcBef>
                <a:spcPct val="0"/>
              </a:spcBef>
              <a:buFont typeface="Arial" panose="020B0604020202020204" pitchFamily="34" charset="0"/>
              <a:buChar char="•"/>
            </a:pPr>
            <a:r>
              <a:rPr lang="de-DE" altLang="de-DE" sz="1800" dirty="0">
                <a:solidFill>
                  <a:schemeClr val="tx1">
                    <a:lumMod val="50000"/>
                    <a:lumOff val="50000"/>
                  </a:schemeClr>
                </a:solidFill>
              </a:rPr>
              <a:t>können gemeinsam erbracht werden (individuelle Bewertung)</a:t>
            </a:r>
          </a:p>
          <a:p>
            <a:pPr eaLnBrk="1" hangingPunct="1">
              <a:spcBef>
                <a:spcPct val="0"/>
              </a:spcBef>
              <a:buFontTx/>
              <a:buNone/>
            </a:pPr>
            <a:endParaRPr lang="de-DE" altLang="de-DE" sz="1800" dirty="0">
              <a:solidFill>
                <a:schemeClr val="tx1">
                  <a:lumMod val="50000"/>
                  <a:lumOff val="50000"/>
                </a:schemeClr>
              </a:solidFill>
            </a:endParaRPr>
          </a:p>
          <a:p>
            <a:pPr eaLnBrk="1" hangingPunct="1">
              <a:spcBef>
                <a:spcPct val="0"/>
              </a:spcBef>
              <a:buFontTx/>
              <a:buNone/>
            </a:pPr>
            <a:r>
              <a:rPr lang="de-DE" altLang="de-DE" sz="1400" dirty="0">
                <a:solidFill>
                  <a:schemeClr val="tx1">
                    <a:lumMod val="50000"/>
                    <a:lumOff val="50000"/>
                  </a:schemeClr>
                </a:solidFill>
              </a:rPr>
              <a:t>Da die Präsentationsleistung einer Klausur gleichgestellt ist, muss sie hinsichtlich ihres Anforderungsniveaus und der Komplexität ihrer Anforderungen auch einer Klausur entsprechen. </a:t>
            </a:r>
          </a:p>
        </p:txBody>
      </p:sp>
    </p:spTree>
    <p:extLst>
      <p:ext uri="{BB962C8B-B14F-4D97-AF65-F5344CB8AC3E}">
        <p14:creationId xmlns:p14="http://schemas.microsoft.com/office/powerpoint/2010/main" val="147317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87481"/>
          </a:xfrm>
        </p:spPr>
        <p:txBody>
          <a:bodyPr/>
          <a:lstStyle/>
          <a:p>
            <a:r>
              <a:rPr lang="de-DE" dirty="0"/>
              <a:t>Präsentationsleistung und -prüfung</a:t>
            </a:r>
            <a:br>
              <a:rPr lang="de-DE" dirty="0"/>
            </a:br>
            <a:endParaRPr lang="de-DE" dirty="0"/>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173B501D-1A5D-C141-AC86-971300744994}"/>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Präsentationsleistung - </a:t>
            </a:r>
            <a:r>
              <a:rPr lang="de-DE" dirty="0">
                <a:solidFill>
                  <a:schemeClr val="tx1"/>
                </a:solidFill>
                <a:cs typeface="Times New Roman" charset="0"/>
              </a:rPr>
              <a:t>Präsentationsprüfung</a:t>
            </a:r>
            <a:r>
              <a:rPr lang="de-DE" dirty="0">
                <a:solidFill>
                  <a:srgbClr val="D8D3D9"/>
                </a:solidFill>
                <a:cs typeface="Times New Roman" charset="0"/>
              </a:rPr>
              <a:t> </a:t>
            </a:r>
            <a:endParaRPr lang="de-DE" dirty="0">
              <a:solidFill>
                <a:schemeClr val="tx1"/>
              </a:solidFill>
              <a:cs typeface="Times New Roman" charset="0"/>
            </a:endParaRPr>
          </a:p>
        </p:txBody>
      </p:sp>
      <p:sp>
        <p:nvSpPr>
          <p:cNvPr id="9" name="Inhaltsplatzhalter 3">
            <a:extLst>
              <a:ext uri="{FF2B5EF4-FFF2-40B4-BE49-F238E27FC236}">
                <a16:creationId xmlns:a16="http://schemas.microsoft.com/office/drawing/2014/main" id="{C8E2E228-22D2-0244-8F4A-8D1EFC146AE7}"/>
              </a:ext>
            </a:extLst>
          </p:cNvPr>
          <p:cNvSpPr txBox="1">
            <a:spLocks/>
          </p:cNvSpPr>
          <p:nvPr/>
        </p:nvSpPr>
        <p:spPr>
          <a:xfrm>
            <a:off x="619029" y="2267573"/>
            <a:ext cx="6922201" cy="385859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a:spcBef>
                <a:spcPct val="0"/>
              </a:spcBef>
              <a:buFont typeface="Arial" panose="020B0604020202020204" pitchFamily="34" charset="0"/>
              <a:buChar char="•"/>
            </a:pPr>
            <a:r>
              <a:rPr lang="de-DE" altLang="de-DE" sz="1900" dirty="0">
                <a:solidFill>
                  <a:schemeClr val="bg1">
                    <a:lumMod val="50000"/>
                  </a:schemeClr>
                </a:solidFill>
              </a:rPr>
              <a:t>Prüfungsformat im mündlichen Abitur</a:t>
            </a:r>
          </a:p>
          <a:p>
            <a:pPr>
              <a:spcBef>
                <a:spcPct val="0"/>
              </a:spcBef>
              <a:buFont typeface="Arial" panose="020B0604020202020204" pitchFamily="34" charset="0"/>
              <a:buChar char="•"/>
            </a:pPr>
            <a:r>
              <a:rPr lang="de-DE" altLang="de-DE" sz="1900" dirty="0">
                <a:solidFill>
                  <a:schemeClr val="bg1">
                    <a:lumMod val="50000"/>
                  </a:schemeClr>
                </a:solidFill>
              </a:rPr>
              <a:t>Thema mit Semesterübergriff zwei Wochen vor Prüfungstermin</a:t>
            </a:r>
          </a:p>
          <a:p>
            <a:pPr>
              <a:spcBef>
                <a:spcPct val="0"/>
              </a:spcBef>
              <a:buFont typeface="Arial" panose="020B0604020202020204" pitchFamily="34" charset="0"/>
              <a:buChar char="•"/>
            </a:pPr>
            <a:r>
              <a:rPr lang="de-DE" altLang="de-DE" sz="1900" dirty="0">
                <a:solidFill>
                  <a:schemeClr val="bg1">
                    <a:lumMod val="50000"/>
                  </a:schemeClr>
                </a:solidFill>
              </a:rPr>
              <a:t>10 Minuten Präsentation mediengestützt</a:t>
            </a:r>
          </a:p>
          <a:p>
            <a:pPr>
              <a:spcBef>
                <a:spcPct val="0"/>
              </a:spcBef>
              <a:buFont typeface="Arial" panose="020B0604020202020204" pitchFamily="34" charset="0"/>
              <a:buChar char="•"/>
            </a:pPr>
            <a:r>
              <a:rPr lang="de-DE" altLang="de-DE" sz="1900" dirty="0">
                <a:solidFill>
                  <a:schemeClr val="bg1">
                    <a:lumMod val="50000"/>
                  </a:schemeClr>
                </a:solidFill>
              </a:rPr>
              <a:t>20 Minuten Kolloquium</a:t>
            </a:r>
          </a:p>
          <a:p>
            <a:pPr>
              <a:spcBef>
                <a:spcPct val="0"/>
              </a:spcBef>
              <a:buFont typeface="Arial" panose="020B0604020202020204" pitchFamily="34" charset="0"/>
              <a:buChar char="•"/>
            </a:pPr>
            <a:r>
              <a:rPr lang="de-DE" altLang="de-DE" sz="1900" dirty="0">
                <a:solidFill>
                  <a:schemeClr val="bg1">
                    <a:lumMod val="50000"/>
                  </a:schemeClr>
                </a:solidFill>
              </a:rPr>
              <a:t>Gewichtung entsprechend der zeitlichen Anteile</a:t>
            </a:r>
            <a:endParaRPr lang="de-DE" altLang="de-DE" dirty="0"/>
          </a:p>
          <a:p>
            <a:pPr>
              <a:spcBef>
                <a:spcPct val="0"/>
              </a:spcBef>
              <a:buNone/>
            </a:pPr>
            <a:endParaRPr lang="de-DE" altLang="de-DE" dirty="0"/>
          </a:p>
          <a:p>
            <a:pPr>
              <a:spcBef>
                <a:spcPct val="0"/>
              </a:spcBef>
              <a:buNone/>
            </a:pPr>
            <a:r>
              <a:rPr lang="de-DE" altLang="de-DE" sz="1400" dirty="0">
                <a:solidFill>
                  <a:schemeClr val="bg1">
                    <a:lumMod val="50000"/>
                  </a:schemeClr>
                </a:solidFill>
              </a:rPr>
              <a:t>    zum Vergleich: Klassische mdl. Prüfung</a:t>
            </a:r>
          </a:p>
          <a:p>
            <a:pPr>
              <a:spcBef>
                <a:spcPct val="0"/>
              </a:spcBef>
              <a:buNone/>
            </a:pPr>
            <a:r>
              <a:rPr lang="de-DE" altLang="de-DE" sz="1400" dirty="0">
                <a:solidFill>
                  <a:schemeClr val="bg1">
                    <a:lumMod val="50000"/>
                  </a:schemeClr>
                </a:solidFill>
              </a:rPr>
              <a:t>   (30 Min. Vorbereitung, danach 30 Minuten mdl. Prüfung) </a:t>
            </a:r>
          </a:p>
          <a:p>
            <a:pPr>
              <a:spcBef>
                <a:spcPct val="0"/>
              </a:spcBef>
            </a:pPr>
            <a:endParaRPr lang="de-DE" altLang="de-DE" dirty="0"/>
          </a:p>
        </p:txBody>
      </p:sp>
    </p:spTree>
    <p:extLst>
      <p:ext uri="{BB962C8B-B14F-4D97-AF65-F5344CB8AC3E}">
        <p14:creationId xmlns:p14="http://schemas.microsoft.com/office/powerpoint/2010/main" val="88271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 Hochschulreife</a:t>
            </a:r>
          </a:p>
        </p:txBody>
      </p:sp>
    </p:spTree>
    <p:extLst>
      <p:ext uri="{BB962C8B-B14F-4D97-AF65-F5344CB8AC3E}">
        <p14:creationId xmlns:p14="http://schemas.microsoft.com/office/powerpoint/2010/main" val="38838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Allgemeine Hochschulreife</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7CA8A1F9-7241-C942-9B3E-5E58AEADB5FD}"/>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tx1"/>
                </a:solidFill>
                <a:cs typeface="Times New Roman" charset="0"/>
              </a:rPr>
              <a:t>Block 1 </a:t>
            </a:r>
            <a:r>
              <a:rPr lang="de-DE" dirty="0">
                <a:solidFill>
                  <a:srgbClr val="D8D3D9"/>
                </a:solidFill>
                <a:cs typeface="Times New Roman" charset="0"/>
              </a:rPr>
              <a:t>– Block 2</a:t>
            </a:r>
            <a:endParaRPr lang="de-DE" dirty="0">
              <a:solidFill>
                <a:schemeClr val="tx1"/>
              </a:solidFill>
              <a:cs typeface="Times New Roman" charset="0"/>
            </a:endParaRPr>
          </a:p>
        </p:txBody>
      </p:sp>
      <p:sp>
        <p:nvSpPr>
          <p:cNvPr id="9" name="Inhaltsplatzhalter 3">
            <a:extLst>
              <a:ext uri="{FF2B5EF4-FFF2-40B4-BE49-F238E27FC236}">
                <a16:creationId xmlns:a16="http://schemas.microsoft.com/office/drawing/2014/main" id="{279A2A01-F6D2-4E4B-9829-E24654C80DF6}"/>
              </a:ext>
            </a:extLst>
          </p:cNvPr>
          <p:cNvSpPr txBox="1">
            <a:spLocks/>
          </p:cNvSpPr>
          <p:nvPr/>
        </p:nvSpPr>
        <p:spPr>
          <a:xfrm>
            <a:off x="619029" y="1985963"/>
            <a:ext cx="7435757" cy="41402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a:spcBef>
                <a:spcPct val="0"/>
              </a:spcBef>
              <a:buNone/>
            </a:pPr>
            <a:r>
              <a:rPr lang="de-DE" altLang="de-DE" sz="1900" dirty="0">
                <a:solidFill>
                  <a:schemeClr val="bg1">
                    <a:lumMod val="50000"/>
                  </a:schemeClr>
                </a:solidFill>
              </a:rPr>
              <a:t>Aus vier Semestern der Studienstufe sind folgende Ergebnisse einzubringen:</a:t>
            </a:r>
          </a:p>
          <a:p>
            <a:pPr>
              <a:spcBef>
                <a:spcPct val="0"/>
              </a:spcBef>
              <a:buNone/>
            </a:pPr>
            <a:endParaRPr lang="de-DE" altLang="de-DE" sz="1900" dirty="0">
              <a:solidFill>
                <a:schemeClr val="bg1">
                  <a:lumMod val="50000"/>
                </a:schemeClr>
              </a:solidFill>
            </a:endParaRPr>
          </a:p>
          <a:p>
            <a:pPr>
              <a:spcBef>
                <a:spcPct val="0"/>
              </a:spcBef>
              <a:buNone/>
            </a:pPr>
            <a:r>
              <a:rPr lang="de-DE" altLang="de-DE" sz="1900" dirty="0">
                <a:solidFill>
                  <a:schemeClr val="bg1">
                    <a:lumMod val="50000"/>
                  </a:schemeClr>
                </a:solidFill>
              </a:rPr>
              <a:t>-&gt; alle Ergebnisse in den drei Kernfächern Deutsch, Mathematik,   Englisch</a:t>
            </a:r>
          </a:p>
          <a:p>
            <a:pPr>
              <a:spcBef>
                <a:spcPct val="0"/>
              </a:spcBef>
              <a:buNone/>
            </a:pPr>
            <a:r>
              <a:rPr lang="de-DE" altLang="de-DE" sz="1900" dirty="0">
                <a:solidFill>
                  <a:schemeClr val="bg1">
                    <a:lumMod val="50000"/>
                  </a:schemeClr>
                </a:solidFill>
              </a:rPr>
              <a:t>-&gt; alle Ergebnisse in dem profilgebenden Fach</a:t>
            </a:r>
          </a:p>
          <a:p>
            <a:pPr>
              <a:spcBef>
                <a:spcPct val="0"/>
              </a:spcBef>
              <a:buNone/>
            </a:pPr>
            <a:r>
              <a:rPr lang="de-DE" altLang="de-DE" sz="1900" dirty="0">
                <a:solidFill>
                  <a:schemeClr val="bg1">
                    <a:lumMod val="50000"/>
                  </a:schemeClr>
                </a:solidFill>
              </a:rPr>
              <a:t>-&gt; alle Ergebnisse in einem weiteren Abiturprüfungsfach</a:t>
            </a:r>
          </a:p>
          <a:p>
            <a:pPr>
              <a:spcBef>
                <a:spcPct val="0"/>
              </a:spcBef>
              <a:buNone/>
            </a:pPr>
            <a:endParaRPr lang="de-DE" altLang="de-DE" sz="1900" dirty="0">
              <a:solidFill>
                <a:schemeClr val="bg1">
                  <a:lumMod val="50000"/>
                </a:schemeClr>
              </a:solidFill>
            </a:endParaRPr>
          </a:p>
          <a:p>
            <a:pPr>
              <a:spcBef>
                <a:spcPct val="0"/>
              </a:spcBef>
              <a:buNone/>
            </a:pPr>
            <a:r>
              <a:rPr lang="de-DE" altLang="de-DE" sz="1900" dirty="0">
                <a:solidFill>
                  <a:schemeClr val="bg1">
                    <a:lumMod val="50000"/>
                  </a:schemeClr>
                </a:solidFill>
              </a:rPr>
              <a:t>Darüber hinaus einzubringen sind Ergebnisse aus vier Semestern</a:t>
            </a:r>
          </a:p>
          <a:p>
            <a:pPr>
              <a:spcBef>
                <a:spcPct val="0"/>
              </a:spcBef>
              <a:buNone/>
            </a:pPr>
            <a:r>
              <a:rPr lang="de-DE" altLang="de-DE" sz="1900" dirty="0">
                <a:solidFill>
                  <a:schemeClr val="bg1">
                    <a:lumMod val="50000"/>
                  </a:schemeClr>
                </a:solidFill>
              </a:rPr>
              <a:t>-&gt; in einem der künstlerischen Fächer Bildende Kunst, Theater, Musik</a:t>
            </a:r>
          </a:p>
          <a:p>
            <a:pPr>
              <a:spcBef>
                <a:spcPct val="0"/>
              </a:spcBef>
              <a:buNone/>
            </a:pPr>
            <a:r>
              <a:rPr lang="de-DE" altLang="de-DE" sz="1900" dirty="0">
                <a:solidFill>
                  <a:schemeClr val="bg1">
                    <a:lumMod val="50000"/>
                  </a:schemeClr>
                </a:solidFill>
              </a:rPr>
              <a:t>-&gt; in einem der Fächer Geographie, Geschichte oder PGW</a:t>
            </a:r>
          </a:p>
          <a:p>
            <a:pPr>
              <a:spcBef>
                <a:spcPct val="0"/>
              </a:spcBef>
              <a:buNone/>
            </a:pPr>
            <a:r>
              <a:rPr lang="de-DE" altLang="de-DE" sz="1900" dirty="0">
                <a:solidFill>
                  <a:schemeClr val="bg1">
                    <a:lumMod val="50000"/>
                  </a:schemeClr>
                </a:solidFill>
              </a:rPr>
              <a:t>-&gt; in einem der naturwissenschaftlichen Fächer</a:t>
            </a:r>
          </a:p>
          <a:p>
            <a:pPr>
              <a:spcBef>
                <a:spcPct val="0"/>
              </a:spcBef>
              <a:buNone/>
            </a:pPr>
            <a:endParaRPr lang="de-DE" altLang="de-DE" dirty="0"/>
          </a:p>
          <a:p>
            <a:pPr>
              <a:spcBef>
                <a:spcPct val="0"/>
              </a:spcBef>
              <a:buNone/>
            </a:pPr>
            <a:r>
              <a:rPr lang="de-DE" altLang="de-DE" dirty="0">
                <a:solidFill>
                  <a:schemeClr val="bg1">
                    <a:lumMod val="65000"/>
                  </a:schemeClr>
                </a:solidFill>
              </a:rPr>
              <a:t>    </a:t>
            </a:r>
            <a:r>
              <a:rPr lang="de-DE" altLang="de-DE" sz="1600" dirty="0">
                <a:solidFill>
                  <a:schemeClr val="bg1">
                    <a:lumMod val="65000"/>
                  </a:schemeClr>
                </a:solidFill>
              </a:rPr>
              <a:t>Hat die Schülerin bzw. der Schüler musikpraktische Kurse besucht, können bis zu drei Ergebnisse dieser Kurse in die Gesamtqualifikation eingebracht werden. Diese Kurse können jedoch nicht auf die Mindesteinbringungsverpflichtung angerechnet, sondern nur ergänzend zu den 32 Semesterergebnissen eingebracht werden.</a:t>
            </a:r>
          </a:p>
          <a:p>
            <a:pPr>
              <a:buFont typeface="Wingdings" pitchFamily="2" charset="2"/>
              <a:buNone/>
              <a:defRPr/>
            </a:pPr>
            <a:endParaRPr lang="de-DE" dirty="0">
              <a:solidFill>
                <a:schemeClr val="tx1"/>
              </a:solidFill>
              <a:cs typeface="Arial" charset="0"/>
            </a:endParaRPr>
          </a:p>
        </p:txBody>
      </p:sp>
    </p:spTree>
    <p:extLst>
      <p:ext uri="{BB962C8B-B14F-4D97-AF65-F5344CB8AC3E}">
        <p14:creationId xmlns:p14="http://schemas.microsoft.com/office/powerpoint/2010/main" val="103987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Allgemeine Hochschulreife</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7CA8A1F9-7241-C942-9B3E-5E58AEADB5FD}"/>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rgbClr val="D8D3D9"/>
                </a:solidFill>
                <a:cs typeface="Times New Roman" charset="0"/>
              </a:rPr>
              <a:t>Block 1 – </a:t>
            </a:r>
            <a:r>
              <a:rPr lang="de-DE" dirty="0">
                <a:solidFill>
                  <a:schemeClr val="tx1"/>
                </a:solidFill>
                <a:cs typeface="Times New Roman" charset="0"/>
              </a:rPr>
              <a:t>Block 2</a:t>
            </a:r>
          </a:p>
        </p:txBody>
      </p:sp>
      <p:sp>
        <p:nvSpPr>
          <p:cNvPr id="9" name="Inhaltsplatzhalter 3">
            <a:extLst>
              <a:ext uri="{FF2B5EF4-FFF2-40B4-BE49-F238E27FC236}">
                <a16:creationId xmlns:a16="http://schemas.microsoft.com/office/drawing/2014/main" id="{279A2A01-F6D2-4E4B-9829-E24654C80DF6}"/>
              </a:ext>
            </a:extLst>
          </p:cNvPr>
          <p:cNvSpPr txBox="1">
            <a:spLocks/>
          </p:cNvSpPr>
          <p:nvPr/>
        </p:nvSpPr>
        <p:spPr>
          <a:xfrm>
            <a:off x="619029" y="1646918"/>
            <a:ext cx="6665349" cy="4373738"/>
          </a:xfrm>
          <a:prstGeom prst="rect">
            <a:avLst/>
          </a:prstGeom>
        </p:spPr>
        <p:txBody>
          <a:bodyPr vert="horz" lIns="91440" tIns="45720" rIns="91440" bIns="45720" rtlCol="0">
            <a:normAutofit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altLang="de-DE" sz="2000" b="1" dirty="0">
                <a:solidFill>
                  <a:schemeClr val="tx1">
                    <a:lumMod val="50000"/>
                    <a:lumOff val="50000"/>
                  </a:schemeClr>
                </a:solidFill>
              </a:rPr>
              <a:t>Ergebnisse aus der Abiturprüfung</a:t>
            </a:r>
          </a:p>
          <a:p>
            <a:pPr marL="0" indent="0">
              <a:buNone/>
            </a:pPr>
            <a:r>
              <a:rPr lang="de-DE" altLang="de-DE" dirty="0">
                <a:solidFill>
                  <a:schemeClr val="bg1">
                    <a:lumMod val="50000"/>
                  </a:schemeClr>
                </a:solidFill>
              </a:rPr>
              <a:t>In die Berechnung von Block 2 gehen alle in der Abiturprüfung erreichten Ergebnisse ein.</a:t>
            </a:r>
          </a:p>
          <a:p>
            <a:pPr marL="0" indent="0">
              <a:buNone/>
            </a:pPr>
            <a:r>
              <a:rPr lang="de-DE" altLang="de-DE" sz="2000" b="1" dirty="0">
                <a:solidFill>
                  <a:schemeClr val="tx1">
                    <a:lumMod val="50000"/>
                    <a:lumOff val="50000"/>
                  </a:schemeClr>
                </a:solidFill>
              </a:rPr>
              <a:t>Doppelte Gewichtung</a:t>
            </a:r>
          </a:p>
          <a:p>
            <a:pPr marL="0" indent="0">
              <a:buNone/>
            </a:pPr>
            <a:r>
              <a:rPr lang="de-DE" altLang="de-DE" dirty="0">
                <a:solidFill>
                  <a:schemeClr val="bg1">
                    <a:lumMod val="50000"/>
                  </a:schemeClr>
                </a:solidFill>
              </a:rPr>
              <a:t>In zwei Fächern werden die in der Studienstufe erreichten vier Semesterergebnisse jeweils doppelt gewertet.</a:t>
            </a:r>
          </a:p>
          <a:p>
            <a:pPr marL="0" indent="0">
              <a:buNone/>
            </a:pPr>
            <a:r>
              <a:rPr lang="de-DE" altLang="de-DE" dirty="0">
                <a:solidFill>
                  <a:schemeClr val="bg1">
                    <a:lumMod val="50000"/>
                  </a:schemeClr>
                </a:solidFill>
              </a:rPr>
              <a:t>Diese Fächer sind:</a:t>
            </a:r>
          </a:p>
          <a:p>
            <a:pPr marL="0" indent="0">
              <a:buNone/>
            </a:pPr>
            <a:r>
              <a:rPr lang="de-DE" altLang="de-DE" dirty="0">
                <a:solidFill>
                  <a:schemeClr val="bg1">
                    <a:lumMod val="50000"/>
                  </a:schemeClr>
                </a:solidFill>
              </a:rPr>
              <a:t>-&gt; das profilgebende Fach</a:t>
            </a:r>
          </a:p>
          <a:p>
            <a:pPr marL="0" indent="0">
              <a:buNone/>
            </a:pPr>
            <a:r>
              <a:rPr lang="de-DE" altLang="de-DE" dirty="0">
                <a:solidFill>
                  <a:schemeClr val="bg1">
                    <a:lumMod val="50000"/>
                  </a:schemeClr>
                </a:solidFill>
              </a:rPr>
              <a:t>-&gt; ein auf erhöhtem Anforderungsniveau unterrichtetes und in der Abiturprüfung schriftlich geprüftes Kernfach</a:t>
            </a:r>
          </a:p>
          <a:p>
            <a:pPr>
              <a:buFont typeface="Wingdings" pitchFamily="2" charset="2"/>
              <a:buNone/>
              <a:defRPr/>
            </a:pPr>
            <a:endParaRPr lang="de-DE" dirty="0">
              <a:solidFill>
                <a:srgbClr val="000000"/>
              </a:solidFill>
              <a:cs typeface="Arial" charset="0"/>
            </a:endParaRPr>
          </a:p>
        </p:txBody>
      </p:sp>
    </p:spTree>
    <p:extLst>
      <p:ext uri="{BB962C8B-B14F-4D97-AF65-F5344CB8AC3E}">
        <p14:creationId xmlns:p14="http://schemas.microsoft.com/office/powerpoint/2010/main" val="151391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Vielen Dank für Ihre Aufmerksamkeit ...</a:t>
            </a:r>
          </a:p>
        </p:txBody>
      </p:sp>
      <p:sp>
        <p:nvSpPr>
          <p:cNvPr id="3" name="Inhaltsplatzhalter 2"/>
          <p:cNvSpPr>
            <a:spLocks noGrp="1"/>
          </p:cNvSpPr>
          <p:nvPr>
            <p:ph idx="1"/>
          </p:nvPr>
        </p:nvSpPr>
        <p:spPr/>
        <p:txBody>
          <a:bodyPr>
            <a:normAutofit/>
          </a:bodyPr>
          <a:lstStyle/>
          <a:p>
            <a:pPr marL="0" indent="0">
              <a:buNone/>
            </a:pPr>
            <a:endParaRPr lang="de-DE" sz="4800" dirty="0"/>
          </a:p>
          <a:p>
            <a:pPr marL="0" indent="0" algn="ctr">
              <a:buNone/>
            </a:pPr>
            <a:endParaRPr lang="de-DE" sz="4800" dirty="0"/>
          </a:p>
          <a:p>
            <a:pPr marL="0" indent="0" algn="ctr">
              <a:buNone/>
            </a:pPr>
            <a:endParaRPr lang="de-DE" sz="4800" dirty="0"/>
          </a:p>
          <a:p>
            <a:pPr marL="0" indent="0" algn="ctr">
              <a:buNone/>
            </a:pPr>
            <a:r>
              <a:rPr lang="de-DE" sz="2600" dirty="0"/>
              <a:t>Zeit für </a:t>
            </a:r>
            <a:r>
              <a:rPr lang="de-DE" sz="2800" i="1" dirty="0">
                <a:solidFill>
                  <a:srgbClr val="CC0000"/>
                </a:solidFill>
                <a:cs typeface="Arial" charset="0"/>
              </a:rPr>
              <a:t>Ihre</a:t>
            </a:r>
            <a:r>
              <a:rPr lang="de-DE" sz="2600" dirty="0">
                <a:solidFill>
                  <a:srgbClr val="FF0000"/>
                </a:solidFill>
              </a:rPr>
              <a:t> </a:t>
            </a:r>
            <a:r>
              <a:rPr lang="de-DE" sz="2600" dirty="0"/>
              <a:t>Fragen</a:t>
            </a:r>
          </a:p>
          <a:p>
            <a:pPr marL="0" indent="0">
              <a:buNone/>
            </a:pPr>
            <a:endParaRPr lang="de-DE" sz="4800" dirty="0"/>
          </a:p>
        </p:txBody>
      </p:sp>
    </p:spTree>
    <p:extLst>
      <p:ext uri="{BB962C8B-B14F-4D97-AF65-F5344CB8AC3E}">
        <p14:creationId xmlns:p14="http://schemas.microsoft.com/office/powerpoint/2010/main" val="361907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 in der Studienstufe</a:t>
            </a:r>
          </a:p>
        </p:txBody>
      </p:sp>
    </p:spTree>
    <p:extLst>
      <p:ext uri="{BB962C8B-B14F-4D97-AF65-F5344CB8AC3E}">
        <p14:creationId xmlns:p14="http://schemas.microsoft.com/office/powerpoint/2010/main" val="98737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Neu in der Studienstufe</a:t>
            </a:r>
          </a:p>
        </p:txBody>
      </p:sp>
      <p:sp>
        <p:nvSpPr>
          <p:cNvPr id="3" name="Inhaltsplatzhalter 2"/>
          <p:cNvSpPr>
            <a:spLocks noGrp="1"/>
          </p:cNvSpPr>
          <p:nvPr>
            <p:ph sz="half" idx="1"/>
          </p:nvPr>
        </p:nvSpPr>
        <p:spPr>
          <a:xfrm>
            <a:off x="511526" y="1151467"/>
            <a:ext cx="7368118" cy="448733"/>
          </a:xfrm>
        </p:spPr>
        <p:txBody>
          <a:bodyPr>
            <a:normAutofit/>
          </a:bodyPr>
          <a:lstStyle/>
          <a:p>
            <a:pPr marL="0" indent="0">
              <a:buNone/>
            </a:pPr>
            <a:r>
              <a:rPr lang="de-DE" dirty="0">
                <a:solidFill>
                  <a:schemeClr val="tx1"/>
                </a:solidFill>
                <a:cs typeface="Times New Roman" charset="0"/>
              </a:rPr>
              <a:t>Tutorinnen und Tutoren </a:t>
            </a:r>
            <a:r>
              <a:rPr lang="de-DE" dirty="0">
                <a:solidFill>
                  <a:schemeClr val="bg1">
                    <a:lumMod val="85000"/>
                  </a:schemeClr>
                </a:solidFill>
                <a:cs typeface="Times New Roman" charset="0"/>
              </a:rPr>
              <a:t>- Punktesystem</a:t>
            </a:r>
          </a:p>
        </p:txBody>
      </p:sp>
      <p:sp>
        <p:nvSpPr>
          <p:cNvPr id="4" name="Inhaltsplatzhalter 3"/>
          <p:cNvSpPr>
            <a:spLocks noGrp="1"/>
          </p:cNvSpPr>
          <p:nvPr>
            <p:ph sz="half" idx="2"/>
          </p:nvPr>
        </p:nvSpPr>
        <p:spPr>
          <a:xfrm>
            <a:off x="619030" y="1759935"/>
            <a:ext cx="3657600" cy="4140200"/>
          </a:xfrm>
        </p:spPr>
        <p:txBody>
          <a:bodyPr>
            <a:normAutofit/>
          </a:bodyPr>
          <a:lstStyle/>
          <a:p>
            <a:pPr>
              <a:buNone/>
              <a:defRPr/>
            </a:pPr>
            <a:r>
              <a:rPr lang="de-DE" i="1" dirty="0">
                <a:solidFill>
                  <a:srgbClr val="CC0000"/>
                </a:solidFill>
                <a:cs typeface="Arial" charset="0"/>
              </a:rPr>
              <a:t>Aufgabe der Klassenleitung</a:t>
            </a:r>
          </a:p>
          <a:p>
            <a:pPr>
              <a:defRPr/>
            </a:pPr>
            <a:r>
              <a:rPr lang="de-DE" dirty="0" err="1"/>
              <a:t>Tutandentage</a:t>
            </a:r>
            <a:endParaRPr lang="de-DE" dirty="0"/>
          </a:p>
          <a:p>
            <a:pPr>
              <a:defRPr/>
            </a:pPr>
            <a:r>
              <a:rPr lang="de-DE" dirty="0">
                <a:cs typeface="Times New Roman" charset="0"/>
              </a:rPr>
              <a:t>i. d. R. angebunden an Kernfächer</a:t>
            </a:r>
          </a:p>
          <a:p>
            <a:pPr>
              <a:defRPr/>
            </a:pPr>
            <a:r>
              <a:rPr lang="de-DE" dirty="0">
                <a:cs typeface="Times New Roman" charset="0"/>
              </a:rPr>
              <a:t>Elternarbeit</a:t>
            </a:r>
          </a:p>
          <a:p>
            <a:pPr>
              <a:defRPr/>
            </a:pPr>
            <a:r>
              <a:rPr lang="de-DE" dirty="0">
                <a:cs typeface="Times New Roman" charset="0"/>
              </a:rPr>
              <a:t>Abstimmung mit den Beratungslehrerinnen</a:t>
            </a:r>
          </a:p>
          <a:p>
            <a:pPr>
              <a:defRPr/>
            </a:pPr>
            <a:r>
              <a:rPr lang="de-DE" dirty="0">
                <a:cs typeface="Times New Roman" charset="0"/>
              </a:rPr>
              <a:t>Abstimmung mit der Laufbahnberatung (Hr. Herbst)</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nhaltsplatzhalter 3">
            <a:extLst>
              <a:ext uri="{FF2B5EF4-FFF2-40B4-BE49-F238E27FC236}">
                <a16:creationId xmlns:a16="http://schemas.microsoft.com/office/drawing/2014/main" id="{1AF3DA2A-EEE3-594F-8F9E-0B2A317B06C0}"/>
              </a:ext>
            </a:extLst>
          </p:cNvPr>
          <p:cNvSpPr txBox="1">
            <a:spLocks/>
          </p:cNvSpPr>
          <p:nvPr/>
        </p:nvSpPr>
        <p:spPr>
          <a:xfrm>
            <a:off x="4276630" y="1759935"/>
            <a:ext cx="3657600" cy="2452469"/>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a:buFont typeface="Wingdings" pitchFamily="2" charset="2"/>
              <a:buNone/>
              <a:defRPr/>
            </a:pPr>
            <a:r>
              <a:rPr lang="de-DE" i="1" dirty="0">
                <a:solidFill>
                  <a:srgbClr val="CC0000"/>
                </a:solidFill>
                <a:cs typeface="Arial" charset="0"/>
              </a:rPr>
              <a:t>Berufsorientierung</a:t>
            </a:r>
          </a:p>
          <a:p>
            <a:pPr>
              <a:defRPr/>
            </a:pPr>
            <a:r>
              <a:rPr lang="de-DE" dirty="0"/>
              <a:t>Berufsorientierungstage</a:t>
            </a:r>
            <a:endParaRPr lang="de-DE" dirty="0">
              <a:cs typeface="Arial" charset="0"/>
            </a:endParaRPr>
          </a:p>
          <a:p>
            <a:pPr lvl="1">
              <a:defRPr/>
            </a:pPr>
            <a:r>
              <a:rPr lang="de-DE" dirty="0" err="1">
                <a:cs typeface="Times New Roman" charset="0"/>
              </a:rPr>
              <a:t>Klaarstrand</a:t>
            </a:r>
            <a:r>
              <a:rPr lang="de-DE" dirty="0">
                <a:cs typeface="Times New Roman" charset="0"/>
              </a:rPr>
              <a:t> auf Sylt </a:t>
            </a:r>
          </a:p>
          <a:p>
            <a:pPr lvl="1">
              <a:defRPr/>
            </a:pPr>
            <a:r>
              <a:rPr lang="de-DE" dirty="0"/>
              <a:t>Federführung Fr. Hosseini</a:t>
            </a:r>
          </a:p>
          <a:p>
            <a:pPr>
              <a:defRPr/>
            </a:pPr>
            <a:r>
              <a:rPr lang="de-DE" dirty="0"/>
              <a:t>BOSO-Portfolio</a:t>
            </a:r>
            <a:endParaRPr lang="de-DE" altLang="de-DE" dirty="0"/>
          </a:p>
          <a:p>
            <a:pPr marL="0" indent="0">
              <a:buNone/>
              <a:defRPr/>
            </a:pPr>
            <a:endParaRPr lang="de-DE" dirty="0"/>
          </a:p>
        </p:txBody>
      </p:sp>
      <p:sp>
        <p:nvSpPr>
          <p:cNvPr id="18" name="Titel 1">
            <a:extLst>
              <a:ext uri="{FF2B5EF4-FFF2-40B4-BE49-F238E27FC236}">
                <a16:creationId xmlns:a16="http://schemas.microsoft.com/office/drawing/2014/main" id="{D6E01BE0-B0CE-6E4B-AD0E-AA0DABAE51CD}"/>
              </a:ext>
            </a:extLst>
          </p:cNvPr>
          <p:cNvSpPr txBox="1">
            <a:spLocks/>
          </p:cNvSpPr>
          <p:nvPr/>
        </p:nvSpPr>
        <p:spPr>
          <a:xfrm>
            <a:off x="4338274" y="4562575"/>
            <a:ext cx="3648170" cy="136207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de-DE" sz="1700" dirty="0"/>
              <a:t>Ziel in der Studienstufe:</a:t>
            </a:r>
          </a:p>
          <a:p>
            <a:r>
              <a:rPr lang="de-DE" sz="1700" dirty="0"/>
              <a:t>eigenverantwortliches Arbeiten </a:t>
            </a:r>
            <a:r>
              <a:rPr lang="de-DE" sz="1400" dirty="0">
                <a:solidFill>
                  <a:schemeClr val="tx1">
                    <a:lumMod val="65000"/>
                    <a:lumOff val="35000"/>
                  </a:schemeClr>
                </a:solidFill>
              </a:rPr>
              <a:t>(Aufgabenkultur; Besonderheit: Fremdschüler-Prinzip mit dem </a:t>
            </a:r>
            <a:r>
              <a:rPr lang="de-DE" sz="1400" dirty="0" err="1">
                <a:solidFill>
                  <a:schemeClr val="tx1">
                    <a:lumMod val="65000"/>
                    <a:lumOff val="35000"/>
                  </a:schemeClr>
                </a:solidFill>
              </a:rPr>
              <a:t>KaiFu</a:t>
            </a:r>
            <a:r>
              <a:rPr lang="de-DE" sz="1400" dirty="0">
                <a:solidFill>
                  <a:schemeClr val="tx1">
                    <a:lumMod val="65000"/>
                    <a:lumOff val="35000"/>
                  </a:schemeClr>
                </a:solidFill>
              </a:rPr>
              <a:t>)</a:t>
            </a:r>
          </a:p>
        </p:txBody>
      </p:sp>
    </p:spTree>
    <p:extLst>
      <p:ext uri="{BB962C8B-B14F-4D97-AF65-F5344CB8AC3E}">
        <p14:creationId xmlns:p14="http://schemas.microsoft.com/office/powerpoint/2010/main" val="23581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Inhaltsplatzhalter 3">
            <a:extLst>
              <a:ext uri="{FF2B5EF4-FFF2-40B4-BE49-F238E27FC236}">
                <a16:creationId xmlns:a16="http://schemas.microsoft.com/office/drawing/2014/main" id="{EEDDF197-ED23-A54E-B890-8D4CB925979F}"/>
              </a:ext>
            </a:extLst>
          </p:cNvPr>
          <p:cNvSpPr txBox="1">
            <a:spLocks/>
          </p:cNvSpPr>
          <p:nvPr/>
        </p:nvSpPr>
        <p:spPr>
          <a:xfrm>
            <a:off x="475191" y="1503085"/>
            <a:ext cx="4929016" cy="530868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762000" lvl="2" indent="0">
              <a:buNone/>
            </a:pPr>
            <a:r>
              <a:rPr lang="de-DE" altLang="de-DE" sz="1600" dirty="0"/>
              <a:t>15</a:t>
            </a:r>
          </a:p>
          <a:p>
            <a:pPr marL="762000" lvl="2" indent="0">
              <a:buNone/>
            </a:pPr>
            <a:r>
              <a:rPr lang="de-DE" altLang="de-DE" sz="1600" dirty="0"/>
              <a:t>14		sehr gut</a:t>
            </a:r>
          </a:p>
          <a:p>
            <a:pPr marL="762000" lvl="2" indent="0">
              <a:buNone/>
            </a:pPr>
            <a:r>
              <a:rPr lang="de-DE" altLang="de-DE" sz="1600" u="sng" dirty="0"/>
              <a:t>13</a:t>
            </a:r>
          </a:p>
          <a:p>
            <a:pPr marL="762000" lvl="2" indent="0">
              <a:buNone/>
            </a:pPr>
            <a:r>
              <a:rPr lang="de-DE" altLang="de-DE" sz="1600" dirty="0"/>
              <a:t>12</a:t>
            </a:r>
          </a:p>
          <a:p>
            <a:pPr marL="762000" lvl="2" indent="0">
              <a:buNone/>
            </a:pPr>
            <a:r>
              <a:rPr lang="de-DE" altLang="de-DE" sz="1600" dirty="0"/>
              <a:t>11		gut</a:t>
            </a:r>
          </a:p>
          <a:p>
            <a:pPr marL="762000" lvl="2" indent="0">
              <a:buNone/>
            </a:pPr>
            <a:r>
              <a:rPr lang="de-DE" altLang="de-DE" sz="1600" u="sng" dirty="0"/>
              <a:t>10</a:t>
            </a:r>
          </a:p>
          <a:p>
            <a:pPr marL="762000" lvl="2" indent="0">
              <a:buNone/>
            </a:pPr>
            <a:r>
              <a:rPr lang="de-DE" altLang="de-DE" sz="1600" dirty="0"/>
              <a:t>09</a:t>
            </a:r>
          </a:p>
          <a:p>
            <a:pPr marL="762000" lvl="2" indent="0">
              <a:buNone/>
            </a:pPr>
            <a:r>
              <a:rPr lang="de-DE" altLang="de-DE" sz="1600" dirty="0"/>
              <a:t>08		befriedigend</a:t>
            </a:r>
          </a:p>
          <a:p>
            <a:pPr marL="762000" lvl="2" indent="0">
              <a:buNone/>
            </a:pPr>
            <a:r>
              <a:rPr lang="de-DE" altLang="de-DE" sz="1600" u="sng" dirty="0"/>
              <a:t>07</a:t>
            </a:r>
          </a:p>
          <a:p>
            <a:pPr marL="762000" lvl="2" indent="0">
              <a:buNone/>
            </a:pPr>
            <a:r>
              <a:rPr lang="de-DE" altLang="de-DE" sz="1600" dirty="0"/>
              <a:t>06</a:t>
            </a:r>
          </a:p>
          <a:p>
            <a:pPr marL="762000" lvl="2" indent="0">
              <a:buNone/>
            </a:pPr>
            <a:r>
              <a:rPr lang="de-DE" altLang="de-DE" sz="1600" dirty="0"/>
              <a:t>05		ausreichend</a:t>
            </a:r>
          </a:p>
          <a:p>
            <a:pPr marL="762000" lvl="2" indent="0">
              <a:buNone/>
            </a:pPr>
            <a:r>
              <a:rPr lang="de-DE" altLang="de-DE" sz="1600" b="1" u="sng" dirty="0"/>
              <a:t>04</a:t>
            </a:r>
          </a:p>
          <a:p>
            <a:pPr marL="762000" lvl="2" indent="0">
              <a:buNone/>
            </a:pPr>
            <a:r>
              <a:rPr lang="de-DE" altLang="de-DE" sz="1600" dirty="0"/>
              <a:t>03</a:t>
            </a:r>
          </a:p>
          <a:p>
            <a:pPr marL="762000" lvl="2" indent="0">
              <a:buNone/>
            </a:pPr>
            <a:r>
              <a:rPr lang="de-DE" altLang="de-DE" sz="1600" dirty="0"/>
              <a:t>02		mangelhaft</a:t>
            </a:r>
          </a:p>
          <a:p>
            <a:pPr marL="762000" lvl="2" indent="0">
              <a:buNone/>
            </a:pPr>
            <a:r>
              <a:rPr lang="de-DE" altLang="de-DE" sz="1600" u="sng" dirty="0"/>
              <a:t>01</a:t>
            </a:r>
          </a:p>
          <a:p>
            <a:pPr marL="762000" lvl="2" indent="0">
              <a:buNone/>
            </a:pPr>
            <a:r>
              <a:rPr lang="de-DE" altLang="de-DE" sz="1600" b="1" dirty="0"/>
              <a:t>00	</a:t>
            </a:r>
            <a:r>
              <a:rPr lang="de-DE" altLang="de-DE" sz="1600" dirty="0"/>
              <a:t>	ungenügend</a:t>
            </a:r>
          </a:p>
        </p:txBody>
      </p:sp>
      <p:sp>
        <p:nvSpPr>
          <p:cNvPr id="12" name="Inhaltsplatzhalter 2">
            <a:extLst>
              <a:ext uri="{FF2B5EF4-FFF2-40B4-BE49-F238E27FC236}">
                <a16:creationId xmlns:a16="http://schemas.microsoft.com/office/drawing/2014/main" id="{EC354B63-9596-F94E-B53A-50809D902EB3}"/>
              </a:ext>
            </a:extLst>
          </p:cNvPr>
          <p:cNvSpPr txBox="1">
            <a:spLocks/>
          </p:cNvSpPr>
          <p:nvPr/>
        </p:nvSpPr>
        <p:spPr>
          <a:xfrm>
            <a:off x="511526" y="1151467"/>
            <a:ext cx="7368118" cy="44873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Font typeface="Wingdings" pitchFamily="2" charset="2"/>
              <a:buNone/>
            </a:pPr>
            <a:r>
              <a:rPr lang="de-DE" dirty="0">
                <a:solidFill>
                  <a:srgbClr val="D8D3D9"/>
                </a:solidFill>
                <a:cs typeface="Times New Roman" charset="0"/>
              </a:rPr>
              <a:t>Tutorinnen und Tutoren – </a:t>
            </a:r>
            <a:r>
              <a:rPr lang="de-DE" dirty="0">
                <a:solidFill>
                  <a:schemeClr val="tx1"/>
                </a:solidFill>
                <a:cs typeface="Times New Roman" charset="0"/>
              </a:rPr>
              <a:t>Punktesystem</a:t>
            </a:r>
            <a:endParaRPr lang="de-DE" dirty="0">
              <a:solidFill>
                <a:srgbClr val="D8D3D9"/>
              </a:solidFill>
              <a:cs typeface="Times New Roman" charset="0"/>
            </a:endParaRPr>
          </a:p>
          <a:p>
            <a:endParaRPr lang="de-DE" dirty="0"/>
          </a:p>
        </p:txBody>
      </p:sp>
      <p:sp>
        <p:nvSpPr>
          <p:cNvPr id="15" name="Titel 1">
            <a:extLst>
              <a:ext uri="{FF2B5EF4-FFF2-40B4-BE49-F238E27FC236}">
                <a16:creationId xmlns:a16="http://schemas.microsoft.com/office/drawing/2014/main" id="{849C9D05-EAF3-7A43-9938-41AC867A1676}"/>
              </a:ext>
            </a:extLst>
          </p:cNvPr>
          <p:cNvSpPr>
            <a:spLocks noGrp="1"/>
          </p:cNvSpPr>
          <p:nvPr>
            <p:ph type="title"/>
          </p:nvPr>
        </p:nvSpPr>
        <p:spPr>
          <a:xfrm>
            <a:off x="498474" y="484094"/>
            <a:ext cx="7556313" cy="667373"/>
          </a:xfrm>
        </p:spPr>
        <p:txBody>
          <a:bodyPr/>
          <a:lstStyle/>
          <a:p>
            <a:r>
              <a:rPr lang="de-DE" dirty="0"/>
              <a:t>Neu in der Studienstufe</a:t>
            </a:r>
          </a:p>
        </p:txBody>
      </p:sp>
    </p:spTree>
    <p:extLst>
      <p:ext uri="{BB962C8B-B14F-4D97-AF65-F5344CB8AC3E}">
        <p14:creationId xmlns:p14="http://schemas.microsoft.com/office/powerpoint/2010/main" val="184985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Fächer</a:t>
            </a:r>
          </a:p>
        </p:txBody>
      </p:sp>
    </p:spTree>
    <p:extLst>
      <p:ext uri="{BB962C8B-B14F-4D97-AF65-F5344CB8AC3E}">
        <p14:creationId xmlns:p14="http://schemas.microsoft.com/office/powerpoint/2010/main" val="183127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474" y="484094"/>
            <a:ext cx="7556313" cy="667373"/>
          </a:xfrm>
        </p:spPr>
        <p:txBody>
          <a:bodyPr/>
          <a:lstStyle/>
          <a:p>
            <a:r>
              <a:rPr lang="de-DE" dirty="0"/>
              <a:t>Fächer</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F0DA349D-33A8-284D-91F2-18F082018F41}"/>
              </a:ext>
            </a:extLst>
          </p:cNvPr>
          <p:cNvSpPr txBox="1">
            <a:spLocks/>
          </p:cNvSpPr>
          <p:nvPr/>
        </p:nvSpPr>
        <p:spPr>
          <a:xfrm>
            <a:off x="511526" y="1151467"/>
            <a:ext cx="7368118" cy="4487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tx1"/>
                </a:solidFill>
                <a:cs typeface="Times New Roman" charset="0"/>
              </a:rPr>
              <a:t>Kernfächer </a:t>
            </a:r>
            <a:r>
              <a:rPr lang="de-DE" dirty="0">
                <a:solidFill>
                  <a:srgbClr val="D8D3D9"/>
                </a:solidFill>
                <a:cs typeface="Times New Roman" charset="0"/>
              </a:rPr>
              <a:t>– Niveaustufen – Profilbereiche – Prüfungsfächer - Aufgabenfelder </a:t>
            </a:r>
            <a:endParaRPr lang="de-DE" dirty="0">
              <a:solidFill>
                <a:schemeClr val="tx1"/>
              </a:solidFill>
              <a:cs typeface="Times New Roman" charset="0"/>
            </a:endParaRPr>
          </a:p>
        </p:txBody>
      </p:sp>
      <p:sp>
        <p:nvSpPr>
          <p:cNvPr id="4" name="Inhaltsplatzhalter 3">
            <a:extLst>
              <a:ext uri="{FF2B5EF4-FFF2-40B4-BE49-F238E27FC236}">
                <a16:creationId xmlns:a16="http://schemas.microsoft.com/office/drawing/2014/main" id="{9A8221AD-A428-2744-9534-3D27F9BB9627}"/>
              </a:ext>
            </a:extLst>
          </p:cNvPr>
          <p:cNvSpPr>
            <a:spLocks noGrp="1"/>
          </p:cNvSpPr>
          <p:nvPr>
            <p:ph sz="half" idx="2"/>
          </p:nvPr>
        </p:nvSpPr>
        <p:spPr>
          <a:xfrm>
            <a:off x="927212" y="1981200"/>
            <a:ext cx="6387987" cy="4140200"/>
          </a:xfrm>
        </p:spPr>
        <p:txBody>
          <a:bodyPr/>
          <a:lstStyle/>
          <a:p>
            <a:pPr lvl="2"/>
            <a:r>
              <a:rPr lang="de-DE" altLang="de-DE" dirty="0"/>
              <a:t>Deutsch</a:t>
            </a:r>
          </a:p>
          <a:p>
            <a:pPr lvl="2"/>
            <a:r>
              <a:rPr lang="de-DE" altLang="de-DE" dirty="0"/>
              <a:t>Englisch</a:t>
            </a:r>
            <a:endParaRPr lang="de-DE" altLang="de-DE" dirty="0">
              <a:cs typeface="Arial" panose="020B0604020202020204" pitchFamily="34" charset="0"/>
            </a:endParaRPr>
          </a:p>
          <a:p>
            <a:pPr lvl="2"/>
            <a:r>
              <a:rPr lang="de-DE" altLang="de-DE" dirty="0"/>
              <a:t>Mathematik</a:t>
            </a:r>
          </a:p>
          <a:p>
            <a:pPr lvl="3"/>
            <a:r>
              <a:rPr lang="de-DE" altLang="de-DE" dirty="0"/>
              <a:t>zwei der Fächer sind Prüfungsfächer</a:t>
            </a:r>
          </a:p>
          <a:p>
            <a:pPr lvl="3"/>
            <a:r>
              <a:rPr lang="de-DE" altLang="de-DE" dirty="0"/>
              <a:t>zwei der Fächer müssen auf erhöhtem Niveau gewählt werden</a:t>
            </a:r>
          </a:p>
          <a:p>
            <a:pPr marL="0" indent="0">
              <a:buNone/>
            </a:pPr>
            <a:endParaRPr lang="de-DE" dirty="0"/>
          </a:p>
        </p:txBody>
      </p:sp>
    </p:spTree>
    <p:extLst>
      <p:ext uri="{BB962C8B-B14F-4D97-AF65-F5344CB8AC3E}">
        <p14:creationId xmlns:p14="http://schemas.microsoft.com/office/powerpoint/2010/main" val="411307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Fächer</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nhaltsplatzhalter 2">
            <a:extLst>
              <a:ext uri="{FF2B5EF4-FFF2-40B4-BE49-F238E27FC236}">
                <a16:creationId xmlns:a16="http://schemas.microsoft.com/office/drawing/2014/main" id="{09A814DB-5F1B-5442-92CA-42AEBDB90C1E}"/>
              </a:ext>
            </a:extLst>
          </p:cNvPr>
          <p:cNvSpPr txBox="1">
            <a:spLocks/>
          </p:cNvSpPr>
          <p:nvPr/>
        </p:nvSpPr>
        <p:spPr>
          <a:xfrm>
            <a:off x="511526" y="1151467"/>
            <a:ext cx="7368118" cy="4487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Kernfächer </a:t>
            </a:r>
            <a:r>
              <a:rPr lang="de-DE" dirty="0">
                <a:solidFill>
                  <a:srgbClr val="D8D3D9"/>
                </a:solidFill>
                <a:cs typeface="Times New Roman" charset="0"/>
              </a:rPr>
              <a:t>– </a:t>
            </a:r>
            <a:r>
              <a:rPr lang="de-DE" dirty="0">
                <a:solidFill>
                  <a:schemeClr val="tx1"/>
                </a:solidFill>
                <a:cs typeface="Times New Roman" charset="0"/>
              </a:rPr>
              <a:t>Niveaustufen</a:t>
            </a:r>
            <a:r>
              <a:rPr lang="de-DE" dirty="0">
                <a:solidFill>
                  <a:srgbClr val="D8D3D9"/>
                </a:solidFill>
                <a:cs typeface="Times New Roman" charset="0"/>
              </a:rPr>
              <a:t> – Profilbereiche – Prüfungsfächer - Aufgabenfelder </a:t>
            </a:r>
            <a:endParaRPr lang="de-DE" dirty="0">
              <a:solidFill>
                <a:schemeClr val="tx1"/>
              </a:solidFill>
              <a:cs typeface="Times New Roman" charset="0"/>
            </a:endParaRPr>
          </a:p>
        </p:txBody>
      </p:sp>
      <p:sp>
        <p:nvSpPr>
          <p:cNvPr id="7" name="Inhaltsplatzhalter 6">
            <a:extLst>
              <a:ext uri="{FF2B5EF4-FFF2-40B4-BE49-F238E27FC236}">
                <a16:creationId xmlns:a16="http://schemas.microsoft.com/office/drawing/2014/main" id="{EEFDA94C-10AB-CF48-9460-1B38C72B7D8A}"/>
              </a:ext>
            </a:extLst>
          </p:cNvPr>
          <p:cNvSpPr>
            <a:spLocks noGrp="1"/>
          </p:cNvSpPr>
          <p:nvPr>
            <p:ph sz="half" idx="2"/>
          </p:nvPr>
        </p:nvSpPr>
        <p:spPr>
          <a:xfrm>
            <a:off x="670358" y="1985963"/>
            <a:ext cx="7209286" cy="4140200"/>
          </a:xfrm>
        </p:spPr>
        <p:txBody>
          <a:bodyPr>
            <a:normAutofit/>
          </a:bodyPr>
          <a:lstStyle/>
          <a:p>
            <a:r>
              <a:rPr lang="de-DE" altLang="de-DE" dirty="0">
                <a:cs typeface="Arial" panose="020B0604020202020204" pitchFamily="34" charset="0"/>
              </a:rPr>
              <a:t>Niveaustufen</a:t>
            </a:r>
          </a:p>
          <a:p>
            <a:pPr lvl="2"/>
            <a:r>
              <a:rPr lang="de-DE" altLang="de-DE" dirty="0"/>
              <a:t>grundlegendes Niveau </a:t>
            </a:r>
          </a:p>
          <a:p>
            <a:pPr lvl="2"/>
            <a:r>
              <a:rPr lang="de-DE" altLang="de-DE" sz="1600" dirty="0"/>
              <a:t>Im Unterricht auf grundlegendem Anforderungsniveau werden die Kenntnis grundlegender wissenschaftlicher Arbeitsweisen sowie Einsichten in die wichtigsten Gegenstände und Zusammenhänge des unterrichteten Faches vermittelt.</a:t>
            </a:r>
          </a:p>
          <a:p>
            <a:pPr lvl="2"/>
            <a:r>
              <a:rPr lang="de-DE" altLang="de-DE" dirty="0"/>
              <a:t>erhöhtes Niveau</a:t>
            </a:r>
          </a:p>
          <a:p>
            <a:pPr lvl="2"/>
            <a:r>
              <a:rPr lang="de-DE" altLang="de-DE" sz="1600" dirty="0"/>
              <a:t>Im Unterricht auf erhöhtem Anforderungsniveau wird anhand ausgewählter Inhalte ein vertieftes Verständnis des jeweiligen Faches und der Methoden wissenschaftlichen Arbeitens vermittelt.</a:t>
            </a:r>
          </a:p>
          <a:p>
            <a:endParaRPr lang="de-DE" dirty="0"/>
          </a:p>
        </p:txBody>
      </p:sp>
    </p:spTree>
    <p:extLst>
      <p:ext uri="{BB962C8B-B14F-4D97-AF65-F5344CB8AC3E}">
        <p14:creationId xmlns:p14="http://schemas.microsoft.com/office/powerpoint/2010/main" val="134795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Fächer</a:t>
            </a:r>
          </a:p>
        </p:txBody>
      </p:sp>
      <p:pic>
        <p:nvPicPr>
          <p:cNvPr id="5" name="Picture 8" descr="hlg buchstaben"/>
          <p:cNvPicPr>
            <a:picLocks noChangeAspect="1" noChangeArrowheads="1"/>
          </p:cNvPicPr>
          <p:nvPr/>
        </p:nvPicPr>
        <p:blipFill>
          <a:blip r:embed="rId2" cstate="email">
            <a:alphaModFix amt="33000"/>
            <a:extLst>
              <a:ext uri="{28A0092B-C50C-407E-A947-70E740481C1C}">
                <a14:useLocalDpi xmlns:a14="http://schemas.microsoft.com/office/drawing/2010/main" val="0"/>
              </a:ext>
            </a:extLst>
          </a:blip>
          <a:srcRect/>
          <a:stretch>
            <a:fillRect/>
          </a:stretch>
        </p:blipFill>
        <p:spPr bwMode="auto">
          <a:xfrm>
            <a:off x="8160386" y="1981200"/>
            <a:ext cx="613586" cy="55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Inhaltsplatzhalter 2">
            <a:extLst>
              <a:ext uri="{FF2B5EF4-FFF2-40B4-BE49-F238E27FC236}">
                <a16:creationId xmlns:a16="http://schemas.microsoft.com/office/drawing/2014/main" id="{D631EB73-0CFD-8343-8370-CF77C6437872}"/>
              </a:ext>
            </a:extLst>
          </p:cNvPr>
          <p:cNvSpPr txBox="1">
            <a:spLocks/>
          </p:cNvSpPr>
          <p:nvPr/>
        </p:nvSpPr>
        <p:spPr>
          <a:xfrm>
            <a:off x="511526" y="1151467"/>
            <a:ext cx="7368118" cy="4487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de-DE" dirty="0">
                <a:solidFill>
                  <a:schemeClr val="bg1">
                    <a:lumMod val="85000"/>
                  </a:schemeClr>
                </a:solidFill>
                <a:cs typeface="Times New Roman" charset="0"/>
              </a:rPr>
              <a:t>Kernfächer </a:t>
            </a:r>
            <a:r>
              <a:rPr lang="de-DE" dirty="0">
                <a:solidFill>
                  <a:srgbClr val="D8D3D9"/>
                </a:solidFill>
                <a:cs typeface="Times New Roman" charset="0"/>
              </a:rPr>
              <a:t>– </a:t>
            </a:r>
            <a:r>
              <a:rPr lang="de-DE" dirty="0">
                <a:solidFill>
                  <a:schemeClr val="bg1">
                    <a:lumMod val="85000"/>
                  </a:schemeClr>
                </a:solidFill>
                <a:cs typeface="Times New Roman" charset="0"/>
              </a:rPr>
              <a:t>Niveaustufen </a:t>
            </a:r>
            <a:r>
              <a:rPr lang="de-DE" dirty="0">
                <a:solidFill>
                  <a:srgbClr val="D8D3D9"/>
                </a:solidFill>
                <a:cs typeface="Times New Roman" charset="0"/>
              </a:rPr>
              <a:t>–</a:t>
            </a:r>
            <a:r>
              <a:rPr lang="de-DE" dirty="0">
                <a:solidFill>
                  <a:schemeClr val="tx1"/>
                </a:solidFill>
                <a:cs typeface="Times New Roman" charset="0"/>
              </a:rPr>
              <a:t> Profilbereiche </a:t>
            </a:r>
            <a:r>
              <a:rPr lang="de-DE" dirty="0">
                <a:solidFill>
                  <a:srgbClr val="D8D3D9"/>
                </a:solidFill>
                <a:cs typeface="Times New Roman" charset="0"/>
              </a:rPr>
              <a:t>– Prüfungsfächer - Aufgabenfelder </a:t>
            </a:r>
            <a:endParaRPr lang="de-DE" dirty="0">
              <a:solidFill>
                <a:schemeClr val="tx1"/>
              </a:solidFill>
              <a:cs typeface="Times New Roman" charset="0"/>
            </a:endParaRPr>
          </a:p>
        </p:txBody>
      </p:sp>
      <p:sp>
        <p:nvSpPr>
          <p:cNvPr id="4" name="Inhaltsplatzhalter 3">
            <a:extLst>
              <a:ext uri="{FF2B5EF4-FFF2-40B4-BE49-F238E27FC236}">
                <a16:creationId xmlns:a16="http://schemas.microsoft.com/office/drawing/2014/main" id="{C42E1B73-30E9-C049-8F66-39642BF2335B}"/>
              </a:ext>
            </a:extLst>
          </p:cNvPr>
          <p:cNvSpPr>
            <a:spLocks noGrp="1"/>
          </p:cNvSpPr>
          <p:nvPr>
            <p:ph sz="half" idx="2"/>
          </p:nvPr>
        </p:nvSpPr>
        <p:spPr>
          <a:xfrm>
            <a:off x="721724" y="2068155"/>
            <a:ext cx="4918788" cy="4140200"/>
          </a:xfrm>
        </p:spPr>
        <p:txBody>
          <a:bodyPr/>
          <a:lstStyle/>
          <a:p>
            <a:r>
              <a:rPr lang="de-DE" altLang="de-DE" dirty="0"/>
              <a:t>Profilbereiche</a:t>
            </a:r>
          </a:p>
          <a:p>
            <a:pPr lvl="2"/>
            <a:r>
              <a:rPr lang="de-DE" altLang="de-DE" dirty="0"/>
              <a:t>profilgebendes Fach</a:t>
            </a:r>
            <a:r>
              <a:rPr lang="de-DE" altLang="de-DE" u="sng" dirty="0"/>
              <a:t> </a:t>
            </a:r>
          </a:p>
          <a:p>
            <a:pPr lvl="2"/>
            <a:r>
              <a:rPr lang="de-DE" altLang="de-DE" dirty="0"/>
              <a:t>zwei profilbegleitende Fächer </a:t>
            </a:r>
          </a:p>
          <a:p>
            <a:pPr lvl="2"/>
            <a:r>
              <a:rPr lang="de-DE" altLang="de-DE" dirty="0"/>
              <a:t>Seminar</a:t>
            </a:r>
          </a:p>
          <a:p>
            <a:endParaRPr lang="de-DE" dirty="0"/>
          </a:p>
        </p:txBody>
      </p:sp>
    </p:spTree>
    <p:extLst>
      <p:ext uri="{BB962C8B-B14F-4D97-AF65-F5344CB8AC3E}">
        <p14:creationId xmlns:p14="http://schemas.microsoft.com/office/powerpoint/2010/main" val="5378875"/>
      </p:ext>
    </p:extLst>
  </p:cSld>
  <p:clrMapOvr>
    <a:masterClrMapping/>
  </p:clrMapOvr>
</p:sld>
</file>

<file path=ppt/theme/theme1.xml><?xml version="1.0" encoding="utf-8"?>
<a:theme xmlns:a="http://schemas.openxmlformats.org/drawingml/2006/main" name="Advantage">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Gaia.thmx</Template>
  <TotalTime>0</TotalTime>
  <Words>908</Words>
  <Application>Microsoft Macintosh PowerPoint</Application>
  <PresentationFormat>Bildschirmpräsentation (4:3)</PresentationFormat>
  <Paragraphs>258</Paragraphs>
  <Slides>26</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3" baseType="lpstr">
      <vt:lpstr>Arial</vt:lpstr>
      <vt:lpstr>Calibri</vt:lpstr>
      <vt:lpstr>Century Gothic</vt:lpstr>
      <vt:lpstr>Rockwell</vt:lpstr>
      <vt:lpstr>Wingdings</vt:lpstr>
      <vt:lpstr>Advantage</vt:lpstr>
      <vt:lpstr>Dokument</vt:lpstr>
      <vt:lpstr>Helene-Lange-Gymnasium</vt:lpstr>
      <vt:lpstr>Informationsabend </vt:lpstr>
      <vt:lpstr>Neu in der Studienstufe</vt:lpstr>
      <vt:lpstr>Neu in der Studienstufe</vt:lpstr>
      <vt:lpstr>Neu in der Studienstufe</vt:lpstr>
      <vt:lpstr>Fächer</vt:lpstr>
      <vt:lpstr>Fächer</vt:lpstr>
      <vt:lpstr>Fächer</vt:lpstr>
      <vt:lpstr>Fächer</vt:lpstr>
      <vt:lpstr>Fächer</vt:lpstr>
      <vt:lpstr>Fächer</vt:lpstr>
      <vt:lpstr>PowerPoint-Präsentation</vt:lpstr>
      <vt:lpstr>Profile im Eimsbütteler Modell</vt:lpstr>
      <vt:lpstr>Profile im Eimsbütteler Modell</vt:lpstr>
      <vt:lpstr>Profile im Eimsbütteler Modell</vt:lpstr>
      <vt:lpstr>Profile im Eimsbütteler Modell</vt:lpstr>
      <vt:lpstr>Profile im Eimsbütteler Modell</vt:lpstr>
      <vt:lpstr>Wahlbogen</vt:lpstr>
      <vt:lpstr>Wahlbogen</vt:lpstr>
      <vt:lpstr>Präsentationsleistung und -prüfung </vt:lpstr>
      <vt:lpstr>Präsentationsleistung und -prüfung </vt:lpstr>
      <vt:lpstr>Präsentationsleistung und -prüfung </vt:lpstr>
      <vt:lpstr>Allgemeine Hochschulreife</vt:lpstr>
      <vt:lpstr>Allgemeine Hochschulreife</vt:lpstr>
      <vt:lpstr>Allgemeine Hochschulreife</vt:lpstr>
      <vt:lpstr>Vielen Dank für Ihre Aufmerksamkeit ...</vt:lpstr>
    </vt:vector>
  </TitlesOfParts>
  <Manager/>
  <Company>Helene-Lange-Gymnasium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Helene Lange Gymnasium</dc:title>
  <dc:subject/>
  <dc:creator>Peter Borbonus</dc:creator>
  <cp:keywords/>
  <dc:description/>
  <cp:lastModifiedBy>Microsoft Office User</cp:lastModifiedBy>
  <cp:revision>137</cp:revision>
  <cp:lastPrinted>2020-01-07T09:15:54Z</cp:lastPrinted>
  <dcterms:created xsi:type="dcterms:W3CDTF">2012-12-17T11:58:37Z</dcterms:created>
  <dcterms:modified xsi:type="dcterms:W3CDTF">2022-11-07T10:38:02Z</dcterms:modified>
  <cp:category/>
</cp:coreProperties>
</file>